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xlsx" ContentType="application/vnd.openxmlformats-officedocument.spreadsheetml.sheet"/>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Raleway ExtraBold"/>
        <a:ea typeface="Raleway ExtraBold"/>
        <a:cs typeface="Raleway ExtraBold"/>
        <a:sym typeface="Raleway ExtraBold"/>
      </a:defRPr>
    </a:lvl1pPr>
    <a:lvl2pPr marL="0" marR="0" indent="34290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Raleway ExtraBold"/>
        <a:ea typeface="Raleway ExtraBold"/>
        <a:cs typeface="Raleway ExtraBold"/>
        <a:sym typeface="Raleway ExtraBold"/>
      </a:defRPr>
    </a:lvl2pPr>
    <a:lvl3pPr marL="0" marR="0" indent="68580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Raleway ExtraBold"/>
        <a:ea typeface="Raleway ExtraBold"/>
        <a:cs typeface="Raleway ExtraBold"/>
        <a:sym typeface="Raleway ExtraBold"/>
      </a:defRPr>
    </a:lvl3pPr>
    <a:lvl4pPr marL="0" marR="0" indent="102870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Raleway ExtraBold"/>
        <a:ea typeface="Raleway ExtraBold"/>
        <a:cs typeface="Raleway ExtraBold"/>
        <a:sym typeface="Raleway ExtraBold"/>
      </a:defRPr>
    </a:lvl4pPr>
    <a:lvl5pPr marL="0" marR="0" indent="137160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Raleway ExtraBold"/>
        <a:ea typeface="Raleway ExtraBold"/>
        <a:cs typeface="Raleway ExtraBold"/>
        <a:sym typeface="Raleway ExtraBold"/>
      </a:defRPr>
    </a:lvl5pPr>
    <a:lvl6pPr marL="0" marR="0" indent="171450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Raleway ExtraBold"/>
        <a:ea typeface="Raleway ExtraBold"/>
        <a:cs typeface="Raleway ExtraBold"/>
        <a:sym typeface="Raleway ExtraBold"/>
      </a:defRPr>
    </a:lvl6pPr>
    <a:lvl7pPr marL="0" marR="0" indent="205740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Raleway ExtraBold"/>
        <a:ea typeface="Raleway ExtraBold"/>
        <a:cs typeface="Raleway ExtraBold"/>
        <a:sym typeface="Raleway ExtraBold"/>
      </a:defRPr>
    </a:lvl7pPr>
    <a:lvl8pPr marL="0" marR="0" indent="240030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Raleway ExtraBold"/>
        <a:ea typeface="Raleway ExtraBold"/>
        <a:cs typeface="Raleway ExtraBold"/>
        <a:sym typeface="Raleway ExtraBold"/>
      </a:defRPr>
    </a:lvl8pPr>
    <a:lvl9pPr marL="0" marR="0" indent="274320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Raleway ExtraBold"/>
        <a:ea typeface="Raleway ExtraBold"/>
        <a:cs typeface="Raleway ExtraBold"/>
        <a:sym typeface="Raleway ExtraBold"/>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A9BC294-FFE2-49D5-8D69-9E1BD2C41BD5}" styleName="">
    <a:tblBg/>
    <a:wholeTbl>
      <a:tcTxStyle b="off" i="on">
        <a:font>
          <a:latin typeface="Raleway"/>
          <a:ea typeface="Raleway"/>
          <a:cs typeface="Raleway"/>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C5C7C9">
              <a:alpha val="3000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000000"/>
              </a:solidFill>
              <a:prstDash val="solid"/>
              <a:miter lim="400000"/>
            </a:ln>
          </a:insideV>
        </a:tcBdr>
        <a:fill>
          <a:noFill/>
        </a:fill>
      </a:tcStyle>
    </a:firstCol>
    <a:lastRow>
      <a:tcTxStyle b="on" i="off">
        <a:font>
          <a:latin typeface="Raleway SemiBold"/>
          <a:ea typeface="Raleway SemiBold"/>
          <a:cs typeface="Raleway SemiBold"/>
        </a:font>
        <a:srgbClr val="424242"/>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D95D4F"/>
              </a:solidFill>
              <a:prstDash val="solid"/>
              <a:miter lim="400000"/>
            </a:ln>
          </a:left>
          <a:right>
            <a:ln w="12700" cap="flat">
              <a:solidFill>
                <a:srgbClr val="D95D4F"/>
              </a:solidFill>
              <a:prstDash val="solid"/>
              <a:miter lim="400000"/>
            </a:ln>
          </a:right>
          <a:top>
            <a:ln w="12700" cap="flat">
              <a:solidFill>
                <a:srgbClr val="D95D4F"/>
              </a:solidFill>
              <a:prstDash val="solid"/>
              <a:miter lim="400000"/>
            </a:ln>
          </a:top>
          <a:bottom>
            <a:ln w="12700" cap="flat">
              <a:solidFill>
                <a:srgbClr val="D95D4F"/>
              </a:solidFill>
              <a:prstDash val="solid"/>
              <a:miter lim="400000"/>
            </a:ln>
          </a:bottom>
          <a:insideH>
            <a:ln w="25400" cap="flat">
              <a:solidFill>
                <a:srgbClr val="000000"/>
              </a:solidFill>
              <a:prstDash val="solid"/>
              <a:miter lim="400000"/>
            </a:ln>
          </a:insideH>
          <a:insideV>
            <a:ln w="12700" cap="flat">
              <a:solidFill>
                <a:srgbClr val="D95D4F"/>
              </a:solidFill>
              <a:prstDash val="solid"/>
              <a:miter lim="400000"/>
            </a:ln>
          </a:insideV>
        </a:tcBdr>
        <a:fill>
          <a:solidFill>
            <a:srgbClr val="F53E5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0856" autoAdjust="0"/>
  </p:normalViewPr>
  <p:slideViewPr>
    <p:cSldViewPr snapToGrid="0" snapToObjects="1">
      <p:cViewPr varScale="1">
        <p:scale>
          <a:sx n="25" d="100"/>
          <a:sy n="25" d="100"/>
        </p:scale>
        <p:origin x="-2120" y="-104"/>
      </p:cViewPr>
      <p:guideLst>
        <p:guide orient="horz" pos="4320"/>
        <p:guide pos="76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autoTitleDeleted val="1"/>
    <c:plotArea>
      <c:layout>
        <c:manualLayout>
          <c:layoutTarget val="inner"/>
          <c:xMode val="edge"/>
          <c:yMode val="edge"/>
          <c:x val="0.0227407"/>
          <c:y val="0.0809789"/>
          <c:w val="0.965809"/>
          <c:h val="0.827512"/>
        </c:manualLayout>
      </c:layout>
      <c:lineChart>
        <c:grouping val="standard"/>
        <c:varyColors val="0"/>
        <c:ser>
          <c:idx val="0"/>
          <c:order val="0"/>
          <c:tx>
            <c:strRef>
              <c:f>Sheet1!$A$2</c:f>
              <c:strCache>
                <c:ptCount val="1"/>
                <c:pt idx="0">
                  <c:v>Number</c:v>
                </c:pt>
              </c:strCache>
            </c:strRef>
          </c:tx>
          <c:spPr>
            <a:ln w="76200" cap="flat">
              <a:solidFill>
                <a:srgbClr val="FFFFFF"/>
              </a:solidFill>
              <a:prstDash val="solid"/>
              <a:miter lim="400000"/>
            </a:ln>
            <a:effectLst/>
          </c:spPr>
          <c:marker>
            <c:symbol val="circle"/>
            <c:size val="14"/>
            <c:spPr>
              <a:solidFill>
                <a:srgbClr val="FFFFFF"/>
              </a:solidFill>
              <a:ln w="76200" cap="flat">
                <a:solidFill>
                  <a:srgbClr val="FFFFFF"/>
                </a:solidFill>
                <a:prstDash val="solid"/>
                <a:miter lim="400000"/>
              </a:ln>
              <a:effectLst/>
            </c:spPr>
          </c:marker>
          <c:dLbls>
            <c:numFmt formatCode="&quot;$&quot;#,##0" sourceLinked="0"/>
            <c:txPr>
              <a:bodyPr/>
              <a:lstStyle/>
              <a:p>
                <a:pPr>
                  <a:defRPr sz="2100" b="0" i="0" u="none" strike="noStrike">
                    <a:solidFill>
                      <a:srgbClr val="FFFFFF"/>
                    </a:solidFill>
                    <a:latin typeface="Lato Black"/>
                  </a:defRPr>
                </a:pPr>
                <a:endParaRPr lang="en-US"/>
              </a:p>
            </c:txPr>
            <c:dLblPos val="t"/>
            <c:showLegendKey val="0"/>
            <c:showVal val="1"/>
            <c:showCatName val="0"/>
            <c:showSerName val="0"/>
            <c:showPercent val="0"/>
            <c:showBubbleSize val="0"/>
            <c:showLeaderLines val="0"/>
          </c:dLbls>
          <c:cat>
            <c:strRef>
              <c:f>Sheet1!$B$1:$N$1</c:f>
              <c:strCache>
                <c:ptCount val="13"/>
                <c:pt idx="0">
                  <c:v>Launch</c:v>
                </c:pt>
                <c:pt idx="1">
                  <c:v>Jan</c:v>
                </c:pt>
                <c:pt idx="2">
                  <c:v>Feb</c:v>
                </c:pt>
                <c:pt idx="3">
                  <c:v>Mar</c:v>
                </c:pt>
                <c:pt idx="4">
                  <c:v>Apr</c:v>
                </c:pt>
                <c:pt idx="5">
                  <c:v>May</c:v>
                </c:pt>
                <c:pt idx="6">
                  <c:v>Jun</c:v>
                </c:pt>
                <c:pt idx="7">
                  <c:v>Jul</c:v>
                </c:pt>
                <c:pt idx="8">
                  <c:v>Aug</c:v>
                </c:pt>
                <c:pt idx="9">
                  <c:v>Sep</c:v>
                </c:pt>
                <c:pt idx="10">
                  <c:v>Oct</c:v>
                </c:pt>
                <c:pt idx="11">
                  <c:v>Nov</c:v>
                </c:pt>
                <c:pt idx="12">
                  <c:v>Dec</c:v>
                </c:pt>
              </c:strCache>
            </c:strRef>
          </c:cat>
          <c:val>
            <c:numRef>
              <c:f>Sheet1!$B$2:$N$2</c:f>
              <c:numCache>
                <c:formatCode>General</c:formatCode>
                <c:ptCount val="13"/>
                <c:pt idx="0">
                  <c:v>1.0</c:v>
                </c:pt>
                <c:pt idx="1">
                  <c:v>2.0</c:v>
                </c:pt>
                <c:pt idx="2">
                  <c:v>3.0</c:v>
                </c:pt>
                <c:pt idx="3">
                  <c:v>4.0</c:v>
                </c:pt>
                <c:pt idx="4">
                  <c:v>5.0</c:v>
                </c:pt>
                <c:pt idx="5">
                  <c:v>6.0</c:v>
                </c:pt>
                <c:pt idx="6">
                  <c:v>7.0</c:v>
                </c:pt>
                <c:pt idx="7">
                  <c:v>8.0</c:v>
                </c:pt>
                <c:pt idx="8">
                  <c:v>9.0</c:v>
                </c:pt>
                <c:pt idx="9">
                  <c:v>10.0</c:v>
                </c:pt>
                <c:pt idx="10">
                  <c:v>20.0</c:v>
                </c:pt>
                <c:pt idx="11">
                  <c:v>40.0</c:v>
                </c:pt>
                <c:pt idx="12">
                  <c:v>80.0</c:v>
                </c:pt>
              </c:numCache>
            </c:numRef>
          </c:val>
          <c:smooth val="0"/>
        </c:ser>
        <c:dLbls>
          <c:showLegendKey val="0"/>
          <c:showVal val="0"/>
          <c:showCatName val="0"/>
          <c:showSerName val="0"/>
          <c:showPercent val="0"/>
          <c:showBubbleSize val="0"/>
        </c:dLbls>
        <c:marker val="1"/>
        <c:smooth val="0"/>
        <c:axId val="2111850456"/>
        <c:axId val="2111853880"/>
      </c:lineChart>
      <c:catAx>
        <c:axId val="2111850456"/>
        <c:scaling>
          <c:orientation val="minMax"/>
        </c:scaling>
        <c:delete val="0"/>
        <c:axPos val="b"/>
        <c:numFmt formatCode="General" sourceLinked="0"/>
        <c:majorTickMark val="none"/>
        <c:minorTickMark val="none"/>
        <c:tickLblPos val="low"/>
        <c:spPr>
          <a:ln w="12700" cap="flat">
            <a:solidFill>
              <a:srgbClr val="FFFFFF"/>
            </a:solidFill>
            <a:prstDash val="solid"/>
            <a:miter lim="400000"/>
          </a:ln>
        </c:spPr>
        <c:txPr>
          <a:bodyPr rot="0"/>
          <a:lstStyle/>
          <a:p>
            <a:pPr>
              <a:defRPr sz="2100" b="0" i="0" u="none" strike="noStrike">
                <a:solidFill>
                  <a:srgbClr val="FFFFFF"/>
                </a:solidFill>
                <a:latin typeface="Lato Regular"/>
              </a:defRPr>
            </a:pPr>
            <a:endParaRPr lang="en-US"/>
          </a:p>
        </c:txPr>
        <c:crossAx val="2111853880"/>
        <c:crosses val="autoZero"/>
        <c:auto val="1"/>
        <c:lblAlgn val="ctr"/>
        <c:lblOffset val="100"/>
        <c:noMultiLvlLbl val="1"/>
      </c:catAx>
      <c:valAx>
        <c:axId val="2111853880"/>
        <c:scaling>
          <c:orientation val="minMax"/>
        </c:scaling>
        <c:delete val="0"/>
        <c:axPos val="l"/>
        <c:numFmt formatCode="General" sourceLinked="0"/>
        <c:majorTickMark val="none"/>
        <c:minorTickMark val="none"/>
        <c:tickLblPos val="none"/>
        <c:spPr>
          <a:ln w="12700" cap="flat">
            <a:noFill/>
            <a:prstDash val="solid"/>
            <a:miter lim="400000"/>
          </a:ln>
        </c:spPr>
        <c:txPr>
          <a:bodyPr rot="0"/>
          <a:lstStyle/>
          <a:p>
            <a:pPr>
              <a:defRPr sz="2100" b="0" i="0" u="none" strike="noStrike">
                <a:solidFill>
                  <a:srgbClr val="000000"/>
                </a:solidFill>
                <a:latin typeface="Lato Regular"/>
              </a:defRPr>
            </a:pPr>
            <a:endParaRPr lang="en-US"/>
          </a:p>
        </c:txPr>
        <c:crossAx val="2111850456"/>
        <c:crosses val="autoZero"/>
        <c:crossBetween val="midCat"/>
        <c:majorUnit val="11.4286"/>
        <c:minorUnit val="5.71429"/>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autoTitleDeleted val="1"/>
    <c:plotArea>
      <c:layout>
        <c:manualLayout>
          <c:layoutTarget val="inner"/>
          <c:xMode val="edge"/>
          <c:yMode val="edge"/>
          <c:x val="0.005"/>
          <c:y val="0.005"/>
          <c:w val="0.756173"/>
          <c:h val="0.9875"/>
        </c:manualLayout>
      </c:layout>
      <c:pieChart>
        <c:varyColors val="0"/>
        <c:ser>
          <c:idx val="0"/>
          <c:order val="0"/>
          <c:tx>
            <c:strRef>
              <c:f>Sheet1!$A$2</c:f>
              <c:strCache>
                <c:ptCount val="1"/>
                <c:pt idx="0">
                  <c:v>Region 1</c:v>
                </c:pt>
              </c:strCache>
            </c:strRef>
          </c:tx>
          <c:spPr>
            <a:solidFill>
              <a:srgbClr val="6D7472"/>
            </a:solidFill>
            <a:ln w="12700" cap="flat">
              <a:noFill/>
              <a:miter lim="400000"/>
            </a:ln>
            <a:effectLst/>
          </c:spPr>
          <c:explosion val="9"/>
          <c:dPt>
            <c:idx val="0"/>
            <c:bubble3D val="0"/>
          </c:dPt>
          <c:dPt>
            <c:idx val="1"/>
            <c:bubble3D val="0"/>
            <c:spPr>
              <a:solidFill>
                <a:srgbClr val="F2E85C"/>
              </a:solidFill>
              <a:ln w="12700" cap="flat">
                <a:noFill/>
                <a:miter lim="400000"/>
              </a:ln>
              <a:effectLst/>
            </c:spPr>
          </c:dPt>
          <c:dPt>
            <c:idx val="2"/>
            <c:bubble3D val="0"/>
            <c:spPr>
              <a:solidFill>
                <a:srgbClr val="02A19A"/>
              </a:solidFill>
              <a:ln w="12700" cap="flat">
                <a:noFill/>
                <a:miter lim="400000"/>
              </a:ln>
              <a:effectLst/>
            </c:spPr>
          </c:dPt>
          <c:dPt>
            <c:idx val="3"/>
            <c:bubble3D val="0"/>
            <c:spPr>
              <a:solidFill>
                <a:srgbClr val="F53E54"/>
              </a:solidFill>
              <a:ln w="12700" cap="flat">
                <a:noFill/>
                <a:miter lim="400000"/>
              </a:ln>
              <a:effectLst/>
            </c:spPr>
          </c:dPt>
          <c:dPt>
            <c:idx val="4"/>
            <c:bubble3D val="0"/>
            <c:spPr>
              <a:solidFill>
                <a:srgbClr val="CD2261"/>
              </a:solidFill>
              <a:ln w="12700" cap="flat">
                <a:noFill/>
                <a:miter lim="400000"/>
              </a:ln>
              <a:effectLst/>
            </c:spPr>
          </c:dPt>
          <c:dPt>
            <c:idx val="5"/>
            <c:bubble3D val="0"/>
            <c:spPr>
              <a:solidFill>
                <a:srgbClr val="2F3542"/>
              </a:solidFill>
              <a:ln w="12700" cap="flat">
                <a:noFill/>
                <a:miter lim="400000"/>
              </a:ln>
              <a:effectLst/>
            </c:spPr>
          </c:dPt>
          <c:dLbls>
            <c:numFmt formatCode="&quot;$&quot;#,##0&quot;K&quot;" sourceLinked="0"/>
            <c:txPr>
              <a:bodyPr/>
              <a:lstStyle/>
              <a:p>
                <a:pPr>
                  <a:defRPr sz="3200" b="0" i="0" u="none" strike="noStrike">
                    <a:solidFill>
                      <a:srgbClr val="FFFFFF"/>
                    </a:solidFill>
                    <a:latin typeface="Lato Black"/>
                  </a:defRPr>
                </a:pPr>
                <a:endParaRPr lang="en-US"/>
              </a:p>
            </c:txPr>
            <c:dLblPos val="ctr"/>
            <c:showLegendKey val="0"/>
            <c:showVal val="1"/>
            <c:showCatName val="0"/>
            <c:showSerName val="0"/>
            <c:showPercent val="0"/>
            <c:showBubbleSize val="0"/>
            <c:showLeaderLines val="0"/>
          </c:dLbls>
          <c:cat>
            <c:strRef>
              <c:f>Sheet1!$B$1:$G$1</c:f>
              <c:strCache>
                <c:ptCount val="6"/>
                <c:pt idx="0">
                  <c:v>Marketing</c:v>
                </c:pt>
                <c:pt idx="1">
                  <c:v>Development</c:v>
                </c:pt>
                <c:pt idx="2">
                  <c:v>Operations</c:v>
                </c:pt>
                <c:pt idx="3">
                  <c:v>PR</c:v>
                </c:pt>
                <c:pt idx="4">
                  <c:v>Legal</c:v>
                </c:pt>
                <c:pt idx="5">
                  <c:v>Offices</c:v>
                </c:pt>
              </c:strCache>
            </c:strRef>
          </c:cat>
          <c:val>
            <c:numRef>
              <c:f>Sheet1!$B$2:$G$2</c:f>
              <c:numCache>
                <c:formatCode>General</c:formatCode>
                <c:ptCount val="6"/>
                <c:pt idx="0">
                  <c:v>91.0</c:v>
                </c:pt>
                <c:pt idx="1">
                  <c:v>76.0</c:v>
                </c:pt>
                <c:pt idx="2">
                  <c:v>28.0</c:v>
                </c:pt>
                <c:pt idx="3">
                  <c:v>26.0</c:v>
                </c:pt>
                <c:pt idx="4">
                  <c:v>21.0</c:v>
                </c:pt>
                <c:pt idx="5">
                  <c:v>18.0</c:v>
                </c:pt>
              </c:numCache>
            </c:numRef>
          </c:val>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r"/>
      <c:layout>
        <c:manualLayout>
          <c:xMode val="edge"/>
          <c:yMode val="edge"/>
          <c:x val="0.786797"/>
          <c:y val="0.383078"/>
          <c:w val="0.213203"/>
          <c:h val="0.238439"/>
        </c:manualLayout>
      </c:layout>
      <c:overlay val="1"/>
      <c:spPr>
        <a:noFill/>
        <a:ln w="12700" cap="flat">
          <a:noFill/>
          <a:miter lim="400000"/>
        </a:ln>
        <a:effectLst/>
      </c:spPr>
      <c:txPr>
        <a:bodyPr rot="0"/>
        <a:lstStyle/>
        <a:p>
          <a:pPr>
            <a:defRPr sz="2100" b="1" i="0" u="none" strike="noStrike">
              <a:solidFill>
                <a:srgbClr val="FFFFFF"/>
              </a:solidFill>
              <a:latin typeface="Merriweather"/>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1143000" y="685800"/>
            <a:ext cx="4572000" cy="3429000"/>
          </a:xfrm>
          <a:prstGeom prst="rect">
            <a:avLst/>
          </a:prstGeom>
        </p:spPr>
        <p:txBody>
          <a:bodyPr/>
          <a:lstStyle/>
          <a:p>
            <a:endParaRPr/>
          </a:p>
        </p:txBody>
      </p:sp>
      <p:sp>
        <p:nvSpPr>
          <p:cNvPr id="138" name="Shape 13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08141678"/>
      </p:ext>
    </p:extLst>
  </p:cSld>
  <p:clrMap bg1="lt1" tx1="dk1" bg2="lt2" tx2="dk2" accent1="accent1" accent2="accent2" accent3="accent3" accent4="accent4" accent5="accent5" accent6="accent6" hlink="hlink" folHlink="folHlink"/>
  <p:notesStyle>
    <a:lvl1pPr defTabSz="825500" latinLnBrk="0">
      <a:defRPr sz="2200">
        <a:latin typeface="Lucida Grande"/>
        <a:ea typeface="Lucida Grande"/>
        <a:cs typeface="Lucida Grande"/>
        <a:sym typeface="Lucida Grande"/>
      </a:defRPr>
    </a:lvl1pPr>
    <a:lvl2pPr indent="228600" defTabSz="825500" latinLnBrk="0">
      <a:defRPr sz="2200">
        <a:latin typeface="Lucida Grande"/>
        <a:ea typeface="Lucida Grande"/>
        <a:cs typeface="Lucida Grande"/>
        <a:sym typeface="Lucida Grande"/>
      </a:defRPr>
    </a:lvl2pPr>
    <a:lvl3pPr indent="457200" defTabSz="825500" latinLnBrk="0">
      <a:defRPr sz="2200">
        <a:latin typeface="Lucida Grande"/>
        <a:ea typeface="Lucida Grande"/>
        <a:cs typeface="Lucida Grande"/>
        <a:sym typeface="Lucida Grande"/>
      </a:defRPr>
    </a:lvl3pPr>
    <a:lvl4pPr indent="685800" defTabSz="825500" latinLnBrk="0">
      <a:defRPr sz="2200">
        <a:latin typeface="Lucida Grande"/>
        <a:ea typeface="Lucida Grande"/>
        <a:cs typeface="Lucida Grande"/>
        <a:sym typeface="Lucida Grande"/>
      </a:defRPr>
    </a:lvl4pPr>
    <a:lvl5pPr indent="914400" defTabSz="825500" latinLnBrk="0">
      <a:defRPr sz="2200">
        <a:latin typeface="Lucida Grande"/>
        <a:ea typeface="Lucida Grande"/>
        <a:cs typeface="Lucida Grande"/>
        <a:sym typeface="Lucida Grande"/>
      </a:defRPr>
    </a:lvl5pPr>
    <a:lvl6pPr indent="1143000" defTabSz="825500" latinLnBrk="0">
      <a:defRPr sz="2200">
        <a:latin typeface="Lucida Grande"/>
        <a:ea typeface="Lucida Grande"/>
        <a:cs typeface="Lucida Grande"/>
        <a:sym typeface="Lucida Grande"/>
      </a:defRPr>
    </a:lvl6pPr>
    <a:lvl7pPr indent="1371600" defTabSz="825500" latinLnBrk="0">
      <a:defRPr sz="2200">
        <a:latin typeface="Lucida Grande"/>
        <a:ea typeface="Lucida Grande"/>
        <a:cs typeface="Lucida Grande"/>
        <a:sym typeface="Lucida Grande"/>
      </a:defRPr>
    </a:lvl7pPr>
    <a:lvl8pPr indent="1600200" defTabSz="825500" latinLnBrk="0">
      <a:defRPr sz="2200">
        <a:latin typeface="Lucida Grande"/>
        <a:ea typeface="Lucida Grande"/>
        <a:cs typeface="Lucida Grande"/>
        <a:sym typeface="Lucida Grande"/>
      </a:defRPr>
    </a:lvl8pPr>
    <a:lvl9pPr indent="1828800" defTabSz="8255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getbacked.com" TargetMode="External"/><Relationship Id="rId4" Type="http://schemas.openxmlformats.org/officeDocument/2006/relationships/hyperlink" Target="https://thenounproject.com/" TargetMode="External"/><Relationship Id="rId5" Type="http://schemas.openxmlformats.org/officeDocument/2006/relationships/hyperlink" Target="https://thestocks.im/" TargetMode="External"/><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getbacked.com"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getbacked.com"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getbacked.com"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getbacked.com"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getbacked.com"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getbacked.com"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getbacked.com"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getbacked.com"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getbacked.com"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getbacked.com"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getbacked.com"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getbacked.com"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getbacked.com"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getbacked.com"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getbacked.com"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getbacked.com"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getbacked.com"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getbacked.com"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getbacked.co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pPr>
              <a:defRPr sz="1200"/>
            </a:pPr>
            <a:r>
              <a:rPr dirty="0"/>
              <a:t>This deck is designed to capture everything world-changing about your idea so you can share it with people who can help you—friends, advisors, potential investors, and partners. It’s based on </a:t>
            </a:r>
            <a:r>
              <a:rPr b="1" dirty="0"/>
              <a:t>The Building Blocks of a Pitch Deck</a:t>
            </a:r>
            <a:r>
              <a:rPr dirty="0"/>
              <a:t>, outlined in chapter 2 of </a:t>
            </a:r>
            <a:r>
              <a:rPr u="sng" dirty="0"/>
              <a:t>Get Backed, </a:t>
            </a:r>
            <a:r>
              <a:rPr dirty="0"/>
              <a:t>along with actual slide examples from real ventures who raised wildly successful funding rounds. </a:t>
            </a:r>
          </a:p>
          <a:p>
            <a:pPr>
              <a:defRPr sz="1200"/>
            </a:pPr>
            <a:endParaRPr dirty="0"/>
          </a:p>
          <a:p>
            <a:pPr>
              <a:defRPr sz="1200" b="1"/>
            </a:pPr>
            <a:r>
              <a:rPr b="0" dirty="0"/>
              <a:t>How to Get Started:</a:t>
            </a:r>
          </a:p>
          <a:p>
            <a:pPr marL="205153" indent="-205153">
              <a:buSzPct val="100000"/>
              <a:buAutoNum type="arabicPeriod"/>
              <a:defRPr sz="1200"/>
            </a:pPr>
            <a:r>
              <a:rPr dirty="0"/>
              <a:t>Click to the slides below and update the scripts to match your idea/venture.</a:t>
            </a:r>
          </a:p>
          <a:p>
            <a:pPr marL="205153" indent="-205153">
              <a:buSzPct val="100000"/>
              <a:buAutoNum type="arabicPeriod"/>
              <a:defRPr sz="1200"/>
            </a:pPr>
            <a:r>
              <a:rPr dirty="0"/>
              <a:t>Read the through the presenter notes to find out what investors will be looking for with this slide.</a:t>
            </a:r>
          </a:p>
          <a:p>
            <a:pPr marL="205153" indent="-205153">
              <a:buSzPct val="100000"/>
              <a:buAutoNum type="arabicPeriod"/>
              <a:defRPr sz="1200"/>
            </a:pPr>
            <a:r>
              <a:rPr dirty="0"/>
              <a:t>For slides with data, click chart to edit the chart data.</a:t>
            </a:r>
          </a:p>
          <a:p>
            <a:pPr>
              <a:defRPr sz="1200"/>
            </a:pPr>
            <a:endParaRPr dirty="0"/>
          </a:p>
          <a:p>
            <a:pPr>
              <a:defRPr sz="1200"/>
            </a:pPr>
            <a:r>
              <a:rPr dirty="0"/>
              <a:t>Keep it simple. Beautiful design and great storytelling doesn’t have to be complicated. </a:t>
            </a:r>
          </a:p>
          <a:p>
            <a:pPr>
              <a:defRPr sz="1200" b="1"/>
            </a:pPr>
            <a:endParaRPr b="0" dirty="0"/>
          </a:p>
          <a:p>
            <a:pPr>
              <a:defRPr sz="1200" b="1"/>
            </a:pPr>
            <a:r>
              <a:rPr b="0" dirty="0"/>
              <a:t>Extra Resources:</a:t>
            </a:r>
          </a:p>
          <a:p>
            <a:pPr>
              <a:defRPr sz="1200"/>
            </a:pPr>
            <a:r>
              <a:rPr dirty="0"/>
              <a:t>Here’s a list of extra resources that we’ve found incredibly helpful. Check out </a:t>
            </a:r>
            <a:r>
              <a:rPr u="sng" dirty="0">
                <a:hlinkClick r:id="rId3"/>
              </a:rPr>
              <a:t>getbacked.com</a:t>
            </a:r>
            <a:r>
              <a:rPr dirty="0"/>
              <a:t> for the latest list of resources on creating a pitch deck, telling your story, and raising money.</a:t>
            </a:r>
          </a:p>
          <a:p>
            <a:pPr>
              <a:defRPr sz="1200"/>
            </a:pPr>
            <a:endParaRPr dirty="0"/>
          </a:p>
          <a:p>
            <a:pPr marL="228600" indent="-228600">
              <a:buSzPct val="100000"/>
              <a:buChar char="•"/>
              <a:defRPr sz="1200"/>
            </a:pPr>
            <a:r>
              <a:rPr lang="en-US" dirty="0" smtClean="0"/>
              <a:t>Google</a:t>
            </a:r>
            <a:r>
              <a:rPr lang="en-US" baseline="0" dirty="0" smtClean="0"/>
              <a:t> fonts. If you haven’t yet, make sure to download Google Font (https://</a:t>
            </a:r>
            <a:r>
              <a:rPr lang="en-US" baseline="0" dirty="0" err="1" smtClean="0"/>
              <a:t>github.com</a:t>
            </a:r>
            <a:r>
              <a:rPr lang="en-US" baseline="0" dirty="0" smtClean="0"/>
              <a:t>/</a:t>
            </a:r>
            <a:r>
              <a:rPr lang="en-US" baseline="0" dirty="0" err="1" smtClean="0"/>
              <a:t>google</a:t>
            </a:r>
            <a:r>
              <a:rPr lang="en-US" baseline="0" dirty="0" smtClean="0"/>
              <a:t>/fonts/) </a:t>
            </a:r>
            <a:endParaRPr lang="en-US" dirty="0" smtClean="0"/>
          </a:p>
          <a:p>
            <a:pPr marL="228600" indent="-228600">
              <a:buSzPct val="100000"/>
              <a:buChar char="•"/>
              <a:defRPr sz="1200"/>
            </a:pPr>
            <a:r>
              <a:rPr dirty="0" smtClean="0"/>
              <a:t>Icons</a:t>
            </a:r>
            <a:r>
              <a:rPr dirty="0"/>
              <a:t>. The Noun Project (</a:t>
            </a:r>
            <a:r>
              <a:rPr u="sng" dirty="0">
                <a:hlinkClick r:id="rId4"/>
              </a:rPr>
              <a:t>https://thenounproject.com/</a:t>
            </a:r>
            <a:r>
              <a:rPr dirty="0"/>
              <a:t>) has an amazing collection of icons to use for your deck.</a:t>
            </a:r>
          </a:p>
          <a:p>
            <a:pPr marL="228600" indent="-228600">
              <a:buSzPct val="100000"/>
              <a:buChar char="•"/>
              <a:defRPr sz="1200"/>
            </a:pPr>
            <a:r>
              <a:rPr dirty="0"/>
              <a:t>Stock photography. The Stocks (</a:t>
            </a:r>
            <a:r>
              <a:rPr u="sng" dirty="0">
                <a:hlinkClick r:id="rId5"/>
              </a:rPr>
              <a:t>https://thestocks.im/</a:t>
            </a:r>
            <a:r>
              <a:rPr dirty="0"/>
              <a:t>) is a collection of royalty-free stock photography to implement in your deck.</a:t>
            </a:r>
          </a:p>
          <a:p>
            <a:pPr>
              <a:defRPr sz="1200" b="1"/>
            </a:pPr>
            <a:endParaRPr b="0" dirty="0"/>
          </a:p>
          <a:p>
            <a:pPr>
              <a:defRPr sz="1200"/>
            </a:pPr>
            <a:r>
              <a:rPr dirty="0"/>
              <a:t>And, of course, if you don’t have it yet, Get Backed (</a:t>
            </a:r>
            <a:r>
              <a:rPr u="sng" dirty="0">
                <a:hlinkClick r:id="rId3"/>
              </a:rPr>
              <a:t>getbacked.com</a:t>
            </a:r>
            <a:r>
              <a:rPr dirty="0"/>
              <a:t>) coaches you through the whole process of raising money.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r>
              <a:t>Competition—Who or what will steal your customers? </a:t>
            </a:r>
          </a:p>
          <a:p>
            <a:pPr>
              <a:defRPr sz="1200"/>
            </a:pPr>
            <a:r>
              <a:t>Every venture has competition. Every venture. Your customers must be doing something right now to cope with the problem you solve. That “something” is your competitor. List competitors and describe how each competes in the market. Then, show what differentiates you from competitors and what advantage you have over them. Partnerships, technology expertise, intellectual property, simplicity, business processes, and networks can all be significant advantages.</a:t>
            </a:r>
          </a:p>
          <a:p>
            <a:pPr>
              <a:defRPr sz="1200"/>
            </a:pPr>
            <a:endParaRPr/>
          </a:p>
          <a:p>
            <a:pPr>
              <a:defRPr sz="1200" b="1"/>
            </a:pPr>
            <a:r>
              <a:t>What should I demonstrate? </a:t>
            </a:r>
          </a:p>
          <a:p>
            <a:pPr marL="228600" indent="-228600">
              <a:buSzPct val="100000"/>
              <a:buChar char="•"/>
              <a:defRPr sz="1200"/>
            </a:pPr>
            <a:r>
              <a:t>I</a:t>
            </a:r>
            <a:r>
              <a:rPr b="1"/>
              <a:t>ndustry knowledge.</a:t>
            </a:r>
            <a:r>
              <a:t> You should know your competitors and their unique advantages and disadvantages. </a:t>
            </a:r>
          </a:p>
          <a:p>
            <a:pPr marL="228600" indent="-228600">
              <a:buSzPct val="100000"/>
              <a:buChar char="•"/>
              <a:defRPr sz="1200"/>
            </a:pPr>
            <a:r>
              <a:rPr b="1"/>
              <a:t>Sober judgment. </a:t>
            </a:r>
            <a:r>
              <a:t>Entrepreneurs caught up in the brilliance of their own ideas might miss major warning signs. An investor wants to know whether or not you are underestimating the threat of competition. </a:t>
            </a:r>
          </a:p>
          <a:p>
            <a:pPr marL="228600" indent="-228600">
              <a:buSzPct val="100000"/>
              <a:buChar char="•"/>
              <a:defRPr sz="1200"/>
            </a:pPr>
            <a:r>
              <a:rPr b="1"/>
              <a:t>Differentiation</a:t>
            </a:r>
            <a:r>
              <a:t>. Is it clear that you are different enough to compete? </a:t>
            </a:r>
          </a:p>
          <a:p>
            <a:pPr marL="228600" indent="-228600">
              <a:buSzPct val="100000"/>
              <a:buChar char="•"/>
              <a:defRPr sz="1200"/>
            </a:pPr>
            <a:r>
              <a:rPr b="1"/>
              <a:t>Unique advantage.</a:t>
            </a:r>
            <a:r>
              <a:t> What is your specific advantage over your competitors? </a:t>
            </a:r>
          </a:p>
          <a:p>
            <a:pPr>
              <a:defRPr sz="1200"/>
            </a:pPr>
            <a:endParaRPr/>
          </a:p>
          <a:p>
            <a:pPr>
              <a:defRPr sz="1200" b="1"/>
            </a:pPr>
            <a:r>
              <a:t>What questions do I need to answer? </a:t>
            </a:r>
          </a:p>
          <a:p>
            <a:pPr marL="228600" indent="-228600">
              <a:buSzPct val="100000"/>
              <a:buChar char="•"/>
              <a:defRPr sz="1200"/>
            </a:pPr>
            <a:r>
              <a:t>Who are your primary and secondary competitors and in what ways do they compete for your customers? </a:t>
            </a:r>
          </a:p>
          <a:p>
            <a:pPr marL="228600" indent="-228600">
              <a:buSzPct val="100000"/>
              <a:buChar char="•"/>
              <a:defRPr sz="1200"/>
            </a:pPr>
            <a:r>
              <a:t>Are there any unknown or potential competitors that would have a better advantage than you if they entered the market? </a:t>
            </a:r>
          </a:p>
          <a:p>
            <a:pPr marL="228600" indent="-228600">
              <a:buSzPct val="100000"/>
              <a:buChar char="•"/>
              <a:defRPr sz="1200"/>
            </a:pPr>
            <a:r>
              <a:t>Do you displace commonly used companies? </a:t>
            </a:r>
          </a:p>
          <a:p>
            <a:pPr marL="228600" indent="-228600">
              <a:buSzPct val="100000"/>
              <a:buChar char="•"/>
              <a:defRPr sz="1200"/>
            </a:pPr>
            <a:r>
              <a:t>How will you disrupt the current competitive landscape? </a:t>
            </a:r>
          </a:p>
          <a:p>
            <a:pPr marL="228600" indent="-228600">
              <a:buSzPct val="100000"/>
              <a:buChar char="•"/>
              <a:defRPr sz="1200"/>
            </a:pPr>
            <a:r>
              <a:t>Are you faster, cheaper, better? </a:t>
            </a:r>
          </a:p>
          <a:p>
            <a:pPr marL="228600" indent="-228600">
              <a:buSzPct val="100000"/>
              <a:buChar char="•"/>
              <a:defRPr sz="1200"/>
            </a:pPr>
            <a:r>
              <a:t>Why won’t an incumbent rip your product off and roll it out faster than you can? </a:t>
            </a:r>
            <a:br/>
            <a:endParaRPr/>
          </a:p>
          <a:p>
            <a:pPr>
              <a:defRPr sz="1200" b="1">
                <a:solidFill>
                  <a:srgbClr val="D1353B"/>
                </a:solidFill>
              </a:defRPr>
            </a:pPr>
            <a:r>
              <a:t>**Want to see what other ventures did for this slide? Go to page 28 of </a:t>
            </a:r>
            <a:r>
              <a:rPr b="0" u="sng">
                <a:hlinkClick r:id="rId3"/>
              </a:rPr>
              <a:t>Get Backed</a:t>
            </a:r>
            <a:r>
              <a:rPr b="0"/>
              <a:t>.</a:t>
            </a:r>
            <a:r>
              <a:t>**</a:t>
            </a:r>
          </a:p>
          <a:p>
            <a:pPr>
              <a:defRPr sz="1200"/>
            </a:pPr>
            <a:r>
              <a:t/>
            </a:r>
            <a:b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t>Business Model—How will you make money? </a:t>
            </a:r>
          </a:p>
          <a:p>
            <a:pPr>
              <a:defRPr sz="1200"/>
            </a:pPr>
            <a:r>
              <a:t>Pre-revenue companies may have the good fortune of making up assumptions and financials, but that is not an excuse for having unrealistic projections. Since the pitch deck is designed to introduce the idea, it’s not too important to show a full-blown financial model with every assumption, sensitivity, and margin analysis. However, it should include the important aspects such as revenue, gross profit, earnings before interest, taxes, depreciation, and amortization (EBITDA), net income, burn rate, and cash flow. Equally as important is to contextualize your math (as in, “if we get 1 percent of the market, then we will have hit our revenue projection”). </a:t>
            </a:r>
          </a:p>
          <a:p>
            <a:pPr>
              <a:defRPr sz="1200"/>
            </a:pPr>
            <a:endParaRPr/>
          </a:p>
          <a:p>
            <a:pPr>
              <a:defRPr sz="1200" b="1"/>
            </a:pPr>
            <a:r>
              <a:t>What should I demonstrate? </a:t>
            </a:r>
          </a:p>
          <a:p>
            <a:pPr marL="228600" indent="-228600">
              <a:buSzPct val="100000"/>
              <a:buChar char="•"/>
              <a:defRPr sz="1200"/>
            </a:pPr>
            <a:r>
              <a:rPr b="1"/>
              <a:t>Consistency.</a:t>
            </a:r>
            <a:r>
              <a:t> There should be a clear relationship be- tween how costs and revenues grow over time. </a:t>
            </a:r>
          </a:p>
          <a:p>
            <a:pPr marL="228600" indent="-228600">
              <a:buSzPct val="100000"/>
              <a:buChar char="•"/>
              <a:defRPr sz="1200"/>
            </a:pPr>
            <a:r>
              <a:rPr b="1"/>
              <a:t>Financial literacy. </a:t>
            </a:r>
            <a:r>
              <a:t>You know how to think about the financials of a startup. </a:t>
            </a:r>
          </a:p>
          <a:p>
            <a:pPr marL="228600" indent="-228600">
              <a:buSzPct val="100000"/>
              <a:buChar char="•"/>
              <a:defRPr sz="1200"/>
            </a:pPr>
            <a:r>
              <a:rPr b="1"/>
              <a:t>Level-headedness.</a:t>
            </a:r>
            <a:r>
              <a:t> You are not overly optimistic about your projections or too cautious. </a:t>
            </a:r>
          </a:p>
          <a:p>
            <a:pPr>
              <a:defRPr sz="1200"/>
            </a:pPr>
            <a:endParaRPr/>
          </a:p>
          <a:p>
            <a:pPr>
              <a:defRPr sz="1200" b="1"/>
            </a:pPr>
            <a:r>
              <a:t>What questions do I need to answer? </a:t>
            </a:r>
          </a:p>
          <a:p>
            <a:pPr marL="228600" indent="-228600">
              <a:buSzPct val="100000"/>
              <a:buChar char="•"/>
              <a:defRPr sz="1200"/>
            </a:pPr>
            <a:r>
              <a:t>Can you acquire customers for less than a third of their lifetime value? </a:t>
            </a:r>
          </a:p>
          <a:p>
            <a:pPr marL="228600" indent="-228600">
              <a:buSzPct val="100000"/>
              <a:buChar char="•"/>
              <a:defRPr sz="1200"/>
            </a:pPr>
            <a:r>
              <a:t>What is your monthly burn rate—how much money are you spending a month? </a:t>
            </a:r>
          </a:p>
          <a:p>
            <a:pPr marL="228600" indent="-228600">
              <a:buSzPct val="100000"/>
              <a:buChar char="•"/>
              <a:defRPr sz="1200"/>
            </a:pPr>
            <a:r>
              <a:t>Are the revenue projections reasonable? Are costs legitimate? </a:t>
            </a:r>
          </a:p>
          <a:p>
            <a:pPr>
              <a:defRPr sz="1200"/>
            </a:pPr>
            <a:endParaRPr/>
          </a:p>
          <a:p>
            <a:pPr>
              <a:defRPr sz="1200" b="1">
                <a:solidFill>
                  <a:srgbClr val="D1353B"/>
                </a:solidFill>
              </a:defRPr>
            </a:pPr>
            <a:r>
              <a:t>**Want to see what other ventures did for this slide? Go to page 29 of </a:t>
            </a:r>
            <a:r>
              <a:rPr b="0" u="sng">
                <a:hlinkClick r:id="rId3"/>
              </a:rPr>
              <a:t>Get Backed</a:t>
            </a:r>
            <a:r>
              <a:rPr b="0"/>
              <a:t>.</a:t>
            </a:r>
            <a:r>
              <a:t>**</a:t>
            </a:r>
          </a:p>
          <a:p>
            <a:pPr>
              <a:defRPr sz="1200"/>
            </a:pPr>
            <a:endParaRPr/>
          </a:p>
          <a:p>
            <a:pPr>
              <a:defRPr sz="1200"/>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r>
              <a:t>Team—Who is going to pull this off? </a:t>
            </a:r>
          </a:p>
          <a:p>
            <a:pPr>
              <a:defRPr sz="1200"/>
            </a:pPr>
            <a:r>
              <a:t>In the team slide, you want to give the background for each of the key team members, including their current roles, prior experience, significant accomplishments, and education. If there are any major investors or advisers, you can name them here. Keep your bio to less than a minute total when presenting. Your goals are to build rapport, be known, and build confidence that the team can accomplish the mission. </a:t>
            </a:r>
          </a:p>
          <a:p>
            <a:endParaRPr/>
          </a:p>
          <a:p>
            <a:pPr>
              <a:defRPr sz="1200" b="1"/>
            </a:pPr>
            <a:r>
              <a:t>What should I demonstrate? </a:t>
            </a:r>
          </a:p>
          <a:p>
            <a:pPr marL="228600" indent="-228600">
              <a:buSzPct val="100000"/>
              <a:buChar char="•"/>
              <a:defRPr sz="1200"/>
            </a:pPr>
            <a:r>
              <a:rPr b="1"/>
              <a:t>Brevity</a:t>
            </a:r>
            <a:r>
              <a:t>. Each bio should be only seventy-five words or less.* </a:t>
            </a:r>
          </a:p>
          <a:p>
            <a:pPr marL="228600" indent="-228600">
              <a:buSzPct val="100000"/>
              <a:buChar char="•"/>
              <a:defRPr sz="1200"/>
            </a:pPr>
            <a:r>
              <a:rPr b="1"/>
              <a:t>Domain expertise</a:t>
            </a:r>
            <a:r>
              <a:t>. You have the experience and insight to get the job done. </a:t>
            </a:r>
          </a:p>
          <a:p>
            <a:pPr marL="228600" indent="-228600">
              <a:buSzPct val="100000"/>
              <a:buChar char="•"/>
              <a:defRPr sz="1200"/>
            </a:pPr>
            <a:r>
              <a:rPr b="1"/>
              <a:t>Passion, intensity, and a good team culture</a:t>
            </a:r>
            <a:r>
              <a:t>. You know the kind of team culture you are creating and that each person is committed to it. </a:t>
            </a:r>
          </a:p>
          <a:p>
            <a:endParaRPr/>
          </a:p>
          <a:p>
            <a:pPr>
              <a:defRPr sz="1200" b="1"/>
            </a:pPr>
            <a:r>
              <a:t>What questions do I need to answer? </a:t>
            </a:r>
          </a:p>
          <a:p>
            <a:pPr marL="228600" indent="-228600">
              <a:buSzPct val="100000"/>
              <a:buChar char="•"/>
              <a:defRPr sz="1200"/>
            </a:pPr>
            <a:r>
              <a:t>Why are you the right people for the job? </a:t>
            </a:r>
          </a:p>
          <a:p>
            <a:pPr marL="228600" indent="-228600">
              <a:buSzPct val="100000"/>
              <a:buChar char="•"/>
              <a:defRPr sz="1200"/>
            </a:pPr>
            <a:r>
              <a:t>Is this team sufficient to accomplish the goal? </a:t>
            </a:r>
          </a:p>
          <a:p>
            <a:pPr marL="228600" indent="-228600">
              <a:buSzPct val="100000"/>
              <a:buChar char="•"/>
              <a:defRPr sz="1200"/>
            </a:pPr>
            <a:r>
              <a:t>Are there others who need to be hired? </a:t>
            </a:r>
          </a:p>
          <a:p>
            <a:pPr>
              <a:defRPr sz="1200"/>
            </a:pPr>
            <a:endParaRPr/>
          </a:p>
          <a:p>
            <a:pPr>
              <a:defRPr sz="1200" b="1">
                <a:solidFill>
                  <a:srgbClr val="D1353B"/>
                </a:solidFill>
              </a:defRPr>
            </a:pPr>
            <a:r>
              <a:t>**Want to see what other ventures did for this slide? Go to page 32 of </a:t>
            </a:r>
            <a:r>
              <a:rPr b="0" u="sng">
                <a:hlinkClick r:id="rId3"/>
              </a:rPr>
              <a:t>Get Backed</a:t>
            </a:r>
            <a:r>
              <a:rPr b="0"/>
              <a:t>.</a:t>
            </a:r>
            <a: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xfrm>
            <a:off x="381000" y="685800"/>
            <a:ext cx="6096000" cy="3429000"/>
          </a:xfrm>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r>
              <a:t>Use of Funds—What do you want and why? </a:t>
            </a:r>
          </a:p>
          <a:p>
            <a:pPr>
              <a:defRPr sz="1200"/>
            </a:pPr>
            <a:r>
              <a:t>A good pitch deck has a clear ask of the investor. This is married with an understanding of what the investor gets in return and what the money will be used for. Some entrepreneurs like to create a slide with every way the company can be sold, potential acquisition targets, initial public offerings, yada yada. Everyone will tell you something different, but we think it’s best to focus on your company. Spell out how you actually plan to use the money you are asking for. What will it give you in terms of resources or achieved milestones? </a:t>
            </a:r>
          </a:p>
          <a:p>
            <a:pPr>
              <a:defRPr sz="1200"/>
            </a:pPr>
            <a:endParaRPr/>
          </a:p>
          <a:p>
            <a:pPr>
              <a:defRPr sz="1200" b="1"/>
            </a:pPr>
            <a:r>
              <a:t>What should I demonstrate? </a:t>
            </a:r>
          </a:p>
          <a:p>
            <a:pPr marL="228600" indent="-228600">
              <a:buSzPct val="100000"/>
              <a:buChar char="•"/>
              <a:defRPr sz="1200"/>
            </a:pPr>
            <a:r>
              <a:rPr b="1"/>
              <a:t>Clarity</a:t>
            </a:r>
            <a:r>
              <a:t>. You specifically and clearly state what the funds will be used for. </a:t>
            </a:r>
          </a:p>
          <a:p>
            <a:pPr marL="228600" indent="-228600">
              <a:buSzPct val="100000"/>
              <a:buChar char="•"/>
              <a:defRPr sz="1200"/>
            </a:pPr>
            <a:r>
              <a:rPr b="1"/>
              <a:t>Milestones. </a:t>
            </a:r>
            <a:r>
              <a:t>You should show what you expect to achieve by the time the money is gone. </a:t>
            </a:r>
          </a:p>
          <a:p>
            <a:pPr>
              <a:defRPr sz="1200"/>
            </a:pPr>
            <a:endParaRPr/>
          </a:p>
          <a:p>
            <a:pPr>
              <a:defRPr sz="1200" b="1"/>
            </a:pPr>
            <a:r>
              <a:t>What questions do I need to answer? </a:t>
            </a:r>
          </a:p>
          <a:p>
            <a:pPr marL="228600" indent="-228600">
              <a:buSzPct val="100000"/>
              <a:buChar char="•"/>
              <a:defRPr sz="1200"/>
            </a:pPr>
            <a:r>
              <a:t>What size and type of investment are you looking for? </a:t>
            </a:r>
          </a:p>
          <a:p>
            <a:pPr marL="228600" indent="-228600">
              <a:buSzPct val="100000"/>
              <a:buChar char="•"/>
              <a:defRPr sz="1200"/>
            </a:pPr>
            <a:r>
              <a:t>How will you spend it? </a:t>
            </a:r>
          </a:p>
          <a:p>
            <a:pPr marL="228600" indent="-228600">
              <a:buSzPct val="100000"/>
              <a:buChar char="•"/>
              <a:defRPr sz="1200"/>
            </a:pPr>
            <a:r>
              <a:t>What will you accomplish with it? </a:t>
            </a:r>
          </a:p>
          <a:p>
            <a:pPr marL="228600" indent="-228600">
              <a:buSzPct val="100000"/>
              <a:buChar char="•"/>
              <a:defRPr sz="1200"/>
            </a:pPr>
            <a:r>
              <a:t>Who else is likely to be participating in this investment round? </a:t>
            </a:r>
          </a:p>
          <a:p>
            <a:pPr>
              <a:defRPr sz="1200"/>
            </a:pPr>
            <a:endParaRPr/>
          </a:p>
          <a:p>
            <a:pPr>
              <a:defRPr sz="1200" b="1">
                <a:solidFill>
                  <a:srgbClr val="D1353B"/>
                </a:solidFill>
              </a:defRPr>
            </a:pPr>
            <a:r>
              <a:t>**Want to see what other ventures did for this slide? Go to page 33 of </a:t>
            </a:r>
            <a:r>
              <a:rPr b="0" u="sng">
                <a:hlinkClick r:id="rId3"/>
              </a:rPr>
              <a:t>Get Backed</a:t>
            </a:r>
            <a:r>
              <a:rPr b="0"/>
              <a:t>.</a:t>
            </a:r>
            <a:r>
              <a:t>**</a:t>
            </a:r>
          </a:p>
          <a:p>
            <a:pPr>
              <a:defRPr sz="1200"/>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xfrm>
            <a:off x="381000" y="685800"/>
            <a:ext cx="6096000" cy="3429000"/>
          </a:xfrm>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r>
              <a:t>Final Slide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t>Appendix</a:t>
            </a:r>
            <a:b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r>
              <a:t>**For examples of 40 other potential extra slides, see pages 34-38 of </a:t>
            </a:r>
            <a:r>
              <a:rPr u="sng">
                <a:solidFill>
                  <a:srgbClr val="D1353B"/>
                </a:solidFill>
                <a:hlinkClick r:id="rId3"/>
              </a:rPr>
              <a:t>Get Backed</a:t>
            </a:r>
            <a: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t>**For examples of 40 other potential extra slides, see pages 34-38 of </a:t>
            </a:r>
            <a:r>
              <a:rPr u="sng">
                <a:solidFill>
                  <a:srgbClr val="D1353B"/>
                </a:solidFill>
                <a:hlinkClick r:id="rId3"/>
              </a:rPr>
              <a:t>Get Backed</a:t>
            </a:r>
            <a:r>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r>
              <a:t>**For examples of 40 other potential extra slides, see pages 34-38 of </a:t>
            </a:r>
            <a:r>
              <a:rPr u="sng">
                <a:solidFill>
                  <a:srgbClr val="D1353B"/>
                </a:solidFill>
                <a:hlinkClick r:id="rId3"/>
              </a:rPr>
              <a:t>Get Backed</a:t>
            </a:r>
            <a:r>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r>
              <a:t>**For examples of 40 other potential extra slides, see pages 34-38 of </a:t>
            </a:r>
            <a:r>
              <a:rPr u="sng">
                <a:solidFill>
                  <a:srgbClr val="D1353B"/>
                </a:solidFill>
                <a:hlinkClick r:id="rId3"/>
              </a:rPr>
              <a:t>Get Backed</a:t>
            </a:r>
            <a: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lvl1pPr>
              <a:defRPr sz="1200"/>
            </a:lvl1pPr>
          </a:lstStyle>
          <a:p>
            <a:r>
              <a:t>Here’s the color palette for your deck. Sticking with these colors will give your deck a beautiful sense of cohesion.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p>
            <a:r>
              <a:t>**For examples of 40 other potential extra slides, see pages 34-38 of </a:t>
            </a:r>
            <a:r>
              <a:rPr u="sng">
                <a:solidFill>
                  <a:srgbClr val="D1353B"/>
                </a:solidFill>
                <a:hlinkClick r:id="rId3"/>
              </a:rPr>
              <a:t>Get Backed</a:t>
            </a:r>
            <a: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r>
              <a:t>**For examples of 40 other potential extra slides, see pages 34-38 of </a:t>
            </a:r>
            <a:r>
              <a:rPr u="sng">
                <a:solidFill>
                  <a:srgbClr val="D1353B"/>
                </a:solidFill>
                <a:hlinkClick r:id="rId3"/>
              </a:rPr>
              <a:t>Get Backed</a:t>
            </a:r>
            <a:r>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r>
              <a:t>**For examples of 40 other potential extra slides, see pages 34-38 of </a:t>
            </a:r>
            <a:r>
              <a:rPr u="sng">
                <a:solidFill>
                  <a:srgbClr val="D1353B"/>
                </a:solidFill>
                <a:hlinkClick r:id="rId3"/>
              </a:rPr>
              <a:t>Get Backed</a:t>
            </a:r>
            <a:r>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pPr>
              <a:defRPr sz="1200"/>
            </a:pPr>
            <a:r>
              <a:t>Your deck is just the beginning. If you want to really move your venture forward, you’ll also need:</a:t>
            </a:r>
          </a:p>
          <a:p>
            <a:pPr>
              <a:defRPr sz="1200"/>
            </a:pPr>
            <a:endParaRPr/>
          </a:p>
          <a:p>
            <a:pPr marL="228600" indent="-228600">
              <a:buSzPct val="100000"/>
              <a:buChar char="•"/>
              <a:defRPr sz="1200"/>
            </a:pPr>
            <a:r>
              <a:t>Email scripts that will get you a meeting with anyone, including angel investors, venture capitalists, and potential board members (p183)</a:t>
            </a:r>
          </a:p>
          <a:p>
            <a:pPr marL="228600" indent="-228600">
              <a:buSzPct val="100000"/>
              <a:buChar char="•"/>
              <a:defRPr sz="1200"/>
            </a:pPr>
            <a:r>
              <a:t>Pitching exercises developed by startup talent beds like Stanford University’s d.school and Techstars (p135)</a:t>
            </a:r>
          </a:p>
          <a:p>
            <a:pPr marL="228600" indent="-228600">
              <a:buSzPct val="100000"/>
              <a:buChar char="•"/>
              <a:defRPr sz="1200"/>
            </a:pPr>
            <a:r>
              <a:t>How one entrepreneur showed up in Silicon Valley with no network and six months later had investments from Fred Anderson, Bono, and Peter Thiel (p167)</a:t>
            </a:r>
          </a:p>
          <a:p>
            <a:pPr>
              <a:defRPr sz="1200"/>
            </a:pPr>
            <a:endParaRPr/>
          </a:p>
          <a:p>
            <a:pPr>
              <a:defRPr sz="1200"/>
            </a:pPr>
            <a:r>
              <a:t>Oh, and I almost forgot, wouldn’t it be nice to see the </a:t>
            </a:r>
            <a:r>
              <a:rPr b="1"/>
              <a:t>full strategies of 15 ventures that raised over $150 million?</a:t>
            </a:r>
          </a:p>
          <a:p>
            <a:pPr>
              <a:defRPr sz="1200"/>
            </a:pPr>
            <a:endParaRPr b="1"/>
          </a:p>
          <a:p>
            <a:pPr>
              <a:defRPr sz="1200"/>
            </a:pPr>
            <a:r>
              <a:t>Go to </a:t>
            </a:r>
            <a:r>
              <a:rPr u="sng">
                <a:hlinkClick r:id="rId3"/>
              </a:rPr>
              <a:t>getbacked.com</a:t>
            </a:r>
            <a:r>
              <a:t> to learn more.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381000" y="685800"/>
            <a:ext cx="6096000" cy="3429000"/>
          </a:xfrm>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r>
              <a:t>Cover—What should I expect? </a:t>
            </a:r>
          </a:p>
          <a:p>
            <a:pPr>
              <a:defRPr sz="1200"/>
            </a:pPr>
            <a:r>
              <a:t>The cover slide captures the audience’s attention, sets the tone for the pitch, and serves as “white space” during a presentation so you can express gratitude for your audience’s time, show your passion for your venture, and build trust by mentioning mutual connections. </a:t>
            </a:r>
          </a:p>
          <a:p>
            <a:pPr>
              <a:defRPr sz="1200"/>
            </a:pPr>
            <a:endParaRPr/>
          </a:p>
          <a:p>
            <a:pPr>
              <a:defRPr sz="1200" b="1"/>
            </a:pPr>
            <a:r>
              <a:t>What should I demonstrate? </a:t>
            </a:r>
          </a:p>
          <a:p>
            <a:pPr marL="228600" indent="-228600">
              <a:buSzPct val="100000"/>
              <a:buChar char="•"/>
              <a:defRPr sz="1200"/>
            </a:pPr>
            <a:r>
              <a:rPr b="1"/>
              <a:t>Clean logo. </a:t>
            </a:r>
            <a:r>
              <a:t>Your logo is the face of your brand; it can be very important to your overall image. </a:t>
            </a:r>
          </a:p>
          <a:p>
            <a:pPr marL="228600" indent="-228600">
              <a:buSzPct val="100000"/>
              <a:buChar char="•"/>
              <a:defRPr sz="1200"/>
            </a:pPr>
            <a:r>
              <a:rPr b="1"/>
              <a:t>Inviting picture</a:t>
            </a:r>
            <a:r>
              <a:t>. You might include an engaging picture of your product or customer. </a:t>
            </a:r>
          </a:p>
          <a:p>
            <a:pPr marL="228600" indent="-228600">
              <a:buSzPct val="100000"/>
              <a:buChar char="•"/>
              <a:defRPr sz="1200"/>
            </a:pPr>
            <a:r>
              <a:rPr b="1"/>
              <a:t>Descriptive title. </a:t>
            </a:r>
            <a:r>
              <a:t>Put “Investor Briefing” or “Investor Presentation” somewhere on the front cover with the date. Dates help you keep track of different versions. </a:t>
            </a:r>
          </a:p>
          <a:p>
            <a:pPr>
              <a:defRPr sz="1200"/>
            </a:pPr>
            <a:endParaRPr/>
          </a:p>
          <a:p>
            <a:pPr>
              <a:defRPr sz="1200" b="1"/>
            </a:pPr>
            <a:r>
              <a:t>What questions do I need to answer? </a:t>
            </a:r>
          </a:p>
          <a:p>
            <a:pPr marL="228600" indent="-228600">
              <a:buSzPct val="100000"/>
              <a:buChar char="•"/>
              <a:defRPr sz="1200"/>
            </a:pPr>
            <a:r>
              <a:t>Does the cover make you want to open the pitch deck? </a:t>
            </a:r>
          </a:p>
          <a:p>
            <a:pPr marL="228600" indent="-228600">
              <a:buSzPct val="100000"/>
              <a:buChar char="•"/>
              <a:defRPr sz="1200"/>
            </a:pPr>
            <a:r>
              <a:t>Does the cover visual communicate what the product is or who it serves? </a:t>
            </a:r>
          </a:p>
          <a:p>
            <a:pPr>
              <a:defRPr sz="1200"/>
            </a:pPr>
            <a:endParaRPr/>
          </a:p>
          <a:p>
            <a:pPr>
              <a:defRPr sz="1200" b="1">
                <a:solidFill>
                  <a:srgbClr val="D1353B"/>
                </a:solidFill>
              </a:defRPr>
            </a:pPr>
            <a:r>
              <a:t>**Want to see what other ventures did for this slide? Go to page 16 of </a:t>
            </a:r>
            <a:r>
              <a:rPr b="0" u="sng">
                <a:hlinkClick r:id="rId3"/>
              </a:rPr>
              <a:t>Get Backed</a:t>
            </a:r>
            <a:r>
              <a:rPr b="0"/>
              <a:t>.</a:t>
            </a:r>
            <a: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t>The Overview Slide—What is it?</a:t>
            </a:r>
          </a:p>
          <a:p>
            <a:pPr>
              <a:defRPr sz="1200"/>
            </a:pPr>
            <a:r>
              <a:t>The company overview is your “elevator pitch”—the fifteen- second version of your deck. It describes a problem you see in the world and how you are going to solve it. Give your audience a small taste of what your company does, but leave them hungry for more. </a:t>
            </a:r>
          </a:p>
          <a:p>
            <a:pPr>
              <a:defRPr sz="1200"/>
            </a:pPr>
            <a:endParaRPr/>
          </a:p>
          <a:p>
            <a:pPr>
              <a:defRPr sz="1200" b="1"/>
            </a:pPr>
            <a:r>
              <a:t>What should I demonstrate? </a:t>
            </a:r>
          </a:p>
          <a:p>
            <a:pPr marL="228600" indent="-228600">
              <a:buSzPct val="100000"/>
              <a:buChar char="•"/>
              <a:defRPr sz="1200"/>
            </a:pPr>
            <a:r>
              <a:t>It should be extremely easy to understand what the company does. </a:t>
            </a:r>
          </a:p>
          <a:p>
            <a:pPr marL="228600" indent="-228600">
              <a:buSzPct val="100000"/>
              <a:buChar char="•"/>
              <a:defRPr sz="1200"/>
            </a:pPr>
            <a:r>
              <a:t>Swagger. Startups are bold, audacious undertakings. Your summary of the venture should demonstrate that you have the energy and the confidence to take on something big. </a:t>
            </a:r>
          </a:p>
          <a:p>
            <a:pPr marL="228600" indent="-228600">
              <a:buSzPct val="100000"/>
              <a:buChar char="•"/>
              <a:defRPr sz="1200"/>
            </a:pPr>
            <a:r>
              <a:t>Passion. If you don’t care about what you’re doing, no one else will. </a:t>
            </a:r>
          </a:p>
          <a:p>
            <a:pPr>
              <a:defRPr sz="1200"/>
            </a:pPr>
            <a:endParaRPr/>
          </a:p>
          <a:p>
            <a:pPr>
              <a:defRPr sz="1200" b="1"/>
            </a:pPr>
            <a:r>
              <a:t>What questions do I need to answer? </a:t>
            </a:r>
            <a:endParaRPr b="0"/>
          </a:p>
          <a:p>
            <a:pPr marL="228600" indent="-228600">
              <a:buSzPct val="100000"/>
              <a:buChar char="•"/>
              <a:defRPr sz="1200"/>
            </a:pPr>
            <a:r>
              <a:t>What exactly does your company do? </a:t>
            </a:r>
          </a:p>
          <a:p>
            <a:pPr marL="228600" indent="-228600">
              <a:buSzPct val="100000"/>
              <a:buChar char="•"/>
              <a:defRPr sz="1200"/>
            </a:pPr>
            <a:r>
              <a:t>What industry are you in?</a:t>
            </a:r>
          </a:p>
          <a:p>
            <a:pPr marL="228600" indent="-228600">
              <a:buSzPct val="100000"/>
              <a:buChar char="•"/>
              <a:defRPr sz="1200"/>
            </a:pPr>
            <a:r>
              <a:t>Is this a novel idea? </a:t>
            </a:r>
          </a:p>
          <a:p>
            <a:pPr>
              <a:defRPr sz="1200"/>
            </a:pPr>
            <a:endParaRPr/>
          </a:p>
          <a:p>
            <a:pPr>
              <a:defRPr sz="1200" b="1">
                <a:solidFill>
                  <a:srgbClr val="D1353B"/>
                </a:solidFill>
              </a:defRPr>
            </a:pPr>
            <a:r>
              <a:t>**Want to see what other ventures did for this slide? Go to page 20 of </a:t>
            </a:r>
            <a:r>
              <a:rPr b="0" u="sng">
                <a:hlinkClick r:id="rId3"/>
              </a:rPr>
              <a:t>Get Backed</a:t>
            </a:r>
            <a:r>
              <a:rPr b="0"/>
              <a:t>.</a:t>
            </a:r>
            <a:r>
              <a:t>**</a:t>
            </a:r>
          </a:p>
          <a:p>
            <a:pPr>
              <a:defRPr sz="1200"/>
            </a:pPr>
            <a:endParaRPr/>
          </a:p>
          <a:p>
            <a:pPr>
              <a:defRPr sz="1200"/>
            </a:pPr>
            <a:r>
              <a:t/>
            </a:r>
            <a:b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r>
              <a:t>Opportunity—Why now? </a:t>
            </a:r>
          </a:p>
          <a:p>
            <a:pPr>
              <a:defRPr sz="1200"/>
            </a:pPr>
            <a:r>
              <a:t>The opportunity slide is your chance to describe your industry and how your business will work within it. You will describe trends within that environment, the size of your market, and the growth potential of your venture. </a:t>
            </a:r>
          </a:p>
          <a:p>
            <a:endParaRPr/>
          </a:p>
          <a:p>
            <a:pPr>
              <a:defRPr sz="1200" b="1"/>
            </a:pPr>
            <a:r>
              <a:t>What should I demonstrate? </a:t>
            </a:r>
          </a:p>
          <a:p>
            <a:pPr marL="228600" indent="-228600">
              <a:buSzPct val="100000"/>
              <a:buChar char="•"/>
              <a:defRPr sz="1200"/>
            </a:pPr>
            <a:r>
              <a:rPr b="1"/>
              <a:t>Explosive market sectors.</a:t>
            </a:r>
            <a:r>
              <a:t> By explosive, we mean growing very, very fast. The faster your market is growing, the bigger the opportunity for your venture will be. </a:t>
            </a:r>
          </a:p>
          <a:p>
            <a:pPr marL="228600" indent="-228600">
              <a:buSzPct val="100000"/>
              <a:buChar char="•"/>
              <a:defRPr sz="1200"/>
            </a:pPr>
            <a:r>
              <a:rPr b="1"/>
              <a:t>Confusion and ambiguity in the market.</a:t>
            </a:r>
            <a:r>
              <a:t> A lack of clarity allows ventures to easily differentiate them- selves from others. Thoroughness. This slide is proof that you have done some serious research and really understand the market better than your audience does. </a:t>
            </a:r>
          </a:p>
          <a:p>
            <a:pPr>
              <a:defRPr sz="1200"/>
            </a:pPr>
            <a:endParaRPr/>
          </a:p>
          <a:p>
            <a:pPr>
              <a:defRPr sz="1200" b="1"/>
            </a:pPr>
            <a:r>
              <a:t>What questions do I need to answer? </a:t>
            </a:r>
          </a:p>
          <a:p>
            <a:pPr marL="228600" indent="-228600">
              <a:buSzPct val="100000"/>
              <a:buChar char="•"/>
              <a:defRPr sz="1200"/>
            </a:pPr>
            <a:r>
              <a:t>What trends is your company riding? </a:t>
            </a:r>
          </a:p>
          <a:p>
            <a:pPr marL="228600" indent="-228600">
              <a:buSzPct val="100000"/>
              <a:buChar char="•"/>
              <a:defRPr sz="1200"/>
            </a:pPr>
            <a:r>
              <a:t>How big is the market? </a:t>
            </a:r>
          </a:p>
          <a:p>
            <a:pPr marL="228600" indent="-228600">
              <a:buSzPct val="100000"/>
              <a:buChar char="•"/>
              <a:defRPr sz="1200"/>
            </a:pPr>
            <a:r>
              <a:t>How big can your company be? </a:t>
            </a:r>
          </a:p>
          <a:p>
            <a:pPr marL="228600" indent="-228600">
              <a:buSzPct val="100000"/>
              <a:buChar char="•"/>
              <a:defRPr sz="1200"/>
            </a:pPr>
            <a:r>
              <a:t>What are the macro- and micro-trends that your company will be riding? </a:t>
            </a:r>
          </a:p>
          <a:p>
            <a:pPr>
              <a:defRPr sz="1200"/>
            </a:pPr>
            <a:endParaRPr/>
          </a:p>
          <a:p>
            <a:pPr>
              <a:defRPr sz="1200" b="1">
                <a:solidFill>
                  <a:srgbClr val="D1353B"/>
                </a:solidFill>
              </a:defRPr>
            </a:pPr>
            <a:r>
              <a:t>**Want to see what other ventures did for this slide? Go to page 19 of </a:t>
            </a:r>
            <a:r>
              <a:rPr b="0" u="sng">
                <a:hlinkClick r:id="rId3"/>
              </a:rPr>
              <a:t>Get Backed</a:t>
            </a:r>
            <a:r>
              <a:rPr b="0"/>
              <a:t>.</a:t>
            </a:r>
            <a: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r>
              <a:t>Problem—What are you trying to solve? </a:t>
            </a:r>
          </a:p>
          <a:p>
            <a:pPr>
              <a:defRPr sz="1200"/>
            </a:pPr>
            <a:r>
              <a:t>In your problem slide, describe the problem you are solving and how and why that problem is painful. Your audience should feel as if an injustice has been done. In a meeting, you’ll know if your problem hits home when the investors begin nodding their heads in agreement. Describe the problem at a high level first and then quickly transition to a specific story of a customer to make the problem personal. People don’t empathize with big, general problems; they empathize with the struggles of specific people with names and faces. </a:t>
            </a:r>
          </a:p>
          <a:p>
            <a:endParaRPr/>
          </a:p>
          <a:p>
            <a:pPr>
              <a:defRPr sz="1200" b="1"/>
            </a:pPr>
            <a:r>
              <a:t>What should I demonstrate? </a:t>
            </a:r>
          </a:p>
          <a:p>
            <a:pPr marL="228600" indent="-228600">
              <a:buSzPct val="100000"/>
              <a:buChar char="•"/>
              <a:defRPr sz="1200"/>
            </a:pPr>
            <a:r>
              <a:rPr b="1"/>
              <a:t>A big problem in a big market. </a:t>
            </a:r>
            <a:r>
              <a:t>Provide a very large and specific number of people who feel the pain of this problem every day. </a:t>
            </a:r>
          </a:p>
          <a:p>
            <a:pPr marL="228600" indent="-228600">
              <a:buSzPct val="100000"/>
              <a:buChar char="•"/>
              <a:defRPr sz="1200"/>
            </a:pPr>
            <a:r>
              <a:rPr b="1"/>
              <a:t>Deep understanding.</a:t>
            </a:r>
            <a:r>
              <a:t> Confidently and empathetically display how well you understand the complex market dynamics surrounding the problem. </a:t>
            </a:r>
          </a:p>
          <a:p>
            <a:pPr marL="228600" indent="-228600">
              <a:buSzPct val="100000"/>
              <a:buChar char="•"/>
              <a:defRPr sz="1200"/>
            </a:pPr>
            <a:r>
              <a:rPr b="1"/>
              <a:t>A specific person. </a:t>
            </a:r>
            <a:r>
              <a:t>Consider presenting the problem by telling a short story of a real person and how he experiences the problem. </a:t>
            </a:r>
            <a:br/>
            <a:endParaRPr/>
          </a:p>
          <a:p>
            <a:pPr>
              <a:defRPr sz="1200" b="1"/>
            </a:pPr>
            <a:r>
              <a:t>What questions do I need to answer? </a:t>
            </a:r>
          </a:p>
          <a:p>
            <a:pPr marL="228600" indent="-228600">
              <a:buSzPct val="100000"/>
              <a:buChar char="•"/>
              <a:defRPr sz="1200"/>
            </a:pPr>
            <a:r>
              <a:t>What is the problem?</a:t>
            </a:r>
          </a:p>
          <a:p>
            <a:pPr marL="228600" indent="-228600">
              <a:buSzPct val="100000"/>
              <a:buChar char="•"/>
              <a:defRPr sz="1200"/>
            </a:pPr>
            <a:r>
              <a:t>How big is the problem?</a:t>
            </a:r>
          </a:p>
          <a:p>
            <a:pPr marL="228600" indent="-228600">
              <a:buSzPct val="100000"/>
              <a:buChar char="•"/>
              <a:defRPr sz="1200"/>
            </a:pPr>
            <a:r>
              <a:t>Why does the problem exist?</a:t>
            </a:r>
          </a:p>
          <a:p>
            <a:pPr marL="228600" indent="-228600">
              <a:buSzPct val="100000"/>
              <a:buChar char="•"/>
              <a:defRPr sz="1200"/>
            </a:pPr>
            <a:r>
              <a:t>How is the problem currently being addressed? </a:t>
            </a:r>
          </a:p>
          <a:p>
            <a:pPr>
              <a:defRPr sz="1200"/>
            </a:pPr>
            <a:endParaRPr/>
          </a:p>
          <a:p>
            <a:pPr>
              <a:defRPr sz="1200" b="1">
                <a:solidFill>
                  <a:srgbClr val="D1353B"/>
                </a:solidFill>
              </a:defRPr>
            </a:pPr>
            <a:r>
              <a:t>**Want to see what other ventures did for this slide? Go to page 20 of </a:t>
            </a:r>
            <a:r>
              <a:rPr b="0" u="sng">
                <a:hlinkClick r:id="rId3"/>
              </a:rPr>
              <a:t>Get Backed</a:t>
            </a:r>
            <a:r>
              <a:rPr b="0"/>
              <a:t>.</a:t>
            </a:r>
            <a: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Solution—what are you doing about it? </a:t>
            </a:r>
          </a:p>
          <a:p>
            <a:pPr>
              <a:defRPr sz="1200"/>
            </a:pPr>
            <a:r>
              <a:t>By this point, you and your audience agree on what is happening in the industry and you have introduced a huge problem. Now, it is time to pull out all the stops. Show them your magic, your one-of-a-kind solution to the problem. You want the investors to marvel at it.</a:t>
            </a:r>
          </a:p>
          <a:p>
            <a:pPr>
              <a:defRPr sz="1200"/>
            </a:pPr>
            <a:endParaRPr/>
          </a:p>
          <a:p>
            <a:pPr>
              <a:defRPr sz="1200" b="1"/>
            </a:pPr>
            <a:r>
              <a:t>What should I demonstrate? </a:t>
            </a:r>
          </a:p>
          <a:p>
            <a:pPr marL="228600" indent="-228600">
              <a:buSzPct val="100000"/>
              <a:buChar char="•"/>
              <a:defRPr sz="1200"/>
            </a:pPr>
            <a:r>
              <a:rPr b="1"/>
              <a:t>Beauty</a:t>
            </a:r>
            <a:r>
              <a:t>. There should be an element of elegance to your solution. It should feel like the way things should be. </a:t>
            </a:r>
          </a:p>
          <a:p>
            <a:pPr marL="228600" indent="-228600">
              <a:buSzPct val="100000"/>
              <a:buChar char="•"/>
              <a:defRPr sz="1200"/>
            </a:pPr>
            <a:r>
              <a:rPr b="1"/>
              <a:t>Surprise. </a:t>
            </a:r>
            <a:r>
              <a:t>Your solution should feel like nothing your audience has ever seen. </a:t>
            </a:r>
          </a:p>
          <a:p>
            <a:pPr marL="228600" indent="-228600">
              <a:buSzPct val="100000"/>
              <a:buChar char="•"/>
              <a:defRPr sz="1200"/>
            </a:pPr>
            <a:r>
              <a:rPr b="1"/>
              <a:t>Repeatable and scalable.</a:t>
            </a:r>
            <a:r>
              <a:t> It should be evident in your solution that what you are building can be replicated across the market. </a:t>
            </a:r>
          </a:p>
          <a:p>
            <a:pPr marL="228600" indent="-228600">
              <a:buSzPct val="100000"/>
              <a:buChar char="•"/>
              <a:defRPr sz="1200"/>
            </a:pPr>
            <a:r>
              <a:rPr b="1"/>
              <a:t>Solving something painful.</a:t>
            </a:r>
            <a:r>
              <a:t> It should be clear that your solution relieves a persistant pain point the customer currently experiences. </a:t>
            </a:r>
          </a:p>
          <a:p>
            <a:pPr marL="228600" indent="-228600">
              <a:buSzPct val="100000"/>
              <a:buChar char="•"/>
              <a:defRPr sz="1200"/>
            </a:pPr>
            <a:r>
              <a:rPr b="1"/>
              <a:t>Team excellence.</a:t>
            </a:r>
            <a:r>
              <a:t> This is your chance to brag and show off that you have an awesome team that has built something that delights. </a:t>
            </a:r>
            <a:br/>
            <a:endParaRPr/>
          </a:p>
          <a:p>
            <a:pPr>
              <a:defRPr sz="1200" b="1"/>
            </a:pPr>
            <a:r>
              <a:t>What questions do I need to answer? </a:t>
            </a:r>
          </a:p>
          <a:p>
            <a:pPr marL="228600" indent="-228600">
              <a:buSzPct val="100000"/>
              <a:buChar char="•"/>
              <a:defRPr sz="1200"/>
            </a:pPr>
            <a:r>
              <a:t>Does it solve the customer’s problems like magic? </a:t>
            </a:r>
          </a:p>
          <a:p>
            <a:pPr marL="228600" indent="-228600">
              <a:buSzPct val="100000"/>
              <a:buChar char="•"/>
              <a:defRPr sz="1200"/>
            </a:pPr>
            <a:r>
              <a:t>Is the customer going to crave this product? </a:t>
            </a:r>
          </a:p>
          <a:p>
            <a:pPr marL="228600" indent="-228600">
              <a:buSzPct val="100000"/>
              <a:buChar char="•"/>
              <a:defRPr sz="1200"/>
            </a:pPr>
            <a:r>
              <a:t>What will the customer’s life be like once the problem is solved? </a:t>
            </a:r>
          </a:p>
          <a:p>
            <a:pPr marL="228600" indent="-228600">
              <a:buSzPct val="100000"/>
              <a:buChar char="•"/>
              <a:defRPr sz="1200"/>
            </a:pPr>
            <a:r>
              <a:t>How are you going to pull this off? </a:t>
            </a:r>
          </a:p>
          <a:p>
            <a:pPr marL="228600" indent="-228600">
              <a:buSzPct val="100000"/>
              <a:buChar char="•"/>
              <a:defRPr sz="1200"/>
            </a:pPr>
            <a:r>
              <a:t>Is it awesome? </a:t>
            </a:r>
          </a:p>
          <a:p>
            <a:pPr>
              <a:defRPr sz="1200"/>
            </a:pPr>
            <a:endParaRPr/>
          </a:p>
          <a:p>
            <a:pPr>
              <a:defRPr sz="1200" b="1">
                <a:solidFill>
                  <a:srgbClr val="D1353B"/>
                </a:solidFill>
              </a:defRPr>
            </a:pPr>
            <a:r>
              <a:t>**Want to see what other ventures did for this slide? Go to page 22 of </a:t>
            </a:r>
            <a:r>
              <a:rPr b="0" u="sng">
                <a:hlinkClick r:id="rId3"/>
              </a:rPr>
              <a:t>Get Backed</a:t>
            </a:r>
            <a:r>
              <a:rPr b="0"/>
              <a:t>.</a:t>
            </a:r>
            <a: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xfrm>
            <a:off x="381000" y="685800"/>
            <a:ext cx="6096000" cy="3429000"/>
          </a:xfrm>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r>
              <a:t>Traction—What evidence do you have that shows this will be successful? </a:t>
            </a:r>
          </a:p>
          <a:p>
            <a:pPr>
              <a:defRPr sz="1200"/>
            </a:pPr>
            <a:r>
              <a:t>The goal of this slide is to demonstrate that each of your assumptions about the venture is proving true and you are making significant progress. The most common way to show traction is through growing sales or users—one with the “hockey-stick” graph—but you can also focus on other key metrics you have identified. Investors don’t want to feel that a venture needs them. Traction helps convince an investor that the idea is going to be a success no matter what. If you are preproduct and don’t have any meaning- ful milestones or metrics to display, you can use this slide as an opportunity to illustrate your sales and marketing strategy. </a:t>
            </a:r>
          </a:p>
          <a:p>
            <a:pPr>
              <a:defRPr sz="1200"/>
            </a:pPr>
            <a:endParaRPr/>
          </a:p>
          <a:p>
            <a:pPr>
              <a:defRPr sz="1200" b="1"/>
            </a:pPr>
            <a:r>
              <a:t>What should I demonstrate? </a:t>
            </a:r>
          </a:p>
          <a:p>
            <a:pPr marL="228600" indent="-228600">
              <a:buSzPct val="100000"/>
              <a:buChar char="•"/>
              <a:defRPr sz="1200"/>
            </a:pPr>
            <a:r>
              <a:t>A pattern of fast-growing momentum. </a:t>
            </a:r>
          </a:p>
          <a:p>
            <a:pPr marL="228600" indent="-228600">
              <a:buSzPct val="100000"/>
              <a:buChar char="•"/>
              <a:defRPr sz="1200"/>
            </a:pPr>
            <a:r>
              <a:t>Clarity around what you are measuring and why it matters. </a:t>
            </a:r>
          </a:p>
          <a:p>
            <a:pPr marL="228600" indent="-228600">
              <a:buSzPct val="100000"/>
              <a:buChar char="•"/>
              <a:defRPr sz="1200"/>
            </a:pPr>
            <a:r>
              <a:t>A clear sales process you use to attract, educate, qualify, close, and provide after-sale service for your customers. </a:t>
            </a:r>
          </a:p>
          <a:p>
            <a:pPr>
              <a:defRPr sz="1200"/>
            </a:pPr>
            <a:endParaRPr/>
          </a:p>
          <a:p>
            <a:pPr>
              <a:defRPr sz="1200" b="1"/>
            </a:pPr>
            <a:r>
              <a:t>What questions do I need to answer? </a:t>
            </a:r>
          </a:p>
          <a:p>
            <a:pPr marL="228600" indent="-228600">
              <a:buSzPct val="100000"/>
              <a:buChar char="•"/>
              <a:defRPr sz="1200"/>
            </a:pPr>
            <a:r>
              <a:t>Is there massive growth?</a:t>
            </a:r>
          </a:p>
          <a:p>
            <a:pPr marL="228600" indent="-228600">
              <a:buSzPct val="100000"/>
              <a:buChar char="•"/>
              <a:defRPr sz="1200"/>
            </a:pPr>
            <a:r>
              <a:t>Where are the venture’s assumptions proving true? </a:t>
            </a:r>
          </a:p>
          <a:p>
            <a:pPr marL="228600" indent="-228600">
              <a:buSzPct val="100000"/>
              <a:buChar char="•"/>
              <a:defRPr sz="1200"/>
            </a:pPr>
            <a:r>
              <a:t>What is the strategy to reach and close more customers? </a:t>
            </a:r>
          </a:p>
          <a:p>
            <a:pPr>
              <a:defRPr sz="1200"/>
            </a:pPr>
            <a:endParaRPr/>
          </a:p>
          <a:p>
            <a:pPr>
              <a:defRPr sz="1200" b="1">
                <a:solidFill>
                  <a:srgbClr val="D1353B"/>
                </a:solidFill>
              </a:defRPr>
            </a:pPr>
            <a:r>
              <a:t>**Want to see what other ventures did for this slide? Go to page 23 of </a:t>
            </a:r>
            <a:r>
              <a:rPr b="0" u="sng">
                <a:hlinkClick r:id="rId3"/>
              </a:rPr>
              <a:t>Get Backed</a:t>
            </a:r>
            <a:r>
              <a:rPr b="0"/>
              <a:t>.</a:t>
            </a:r>
            <a: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t>Customer or Market—Who are your customers, and how many of them are out there? </a:t>
            </a:r>
          </a:p>
          <a:p>
            <a:pPr>
              <a:defRPr sz="1200"/>
            </a:pPr>
            <a:r>
              <a:t>In this slide, you demonstrate how well you know your customers and the market they represent. Describe where they live, what they like to do, and how much they’d be willing to spend. If you already have sales, you can use those as an example. Also describe the market, that is, how many potential customers are out there who will want to buy your product. </a:t>
            </a:r>
          </a:p>
          <a:p>
            <a:pPr>
              <a:defRPr sz="1200"/>
            </a:pPr>
            <a:endParaRPr/>
          </a:p>
          <a:p>
            <a:pPr>
              <a:defRPr sz="1200" b="1"/>
            </a:pPr>
            <a:r>
              <a:t>What should I demonstrate? </a:t>
            </a:r>
          </a:p>
          <a:p>
            <a:pPr marL="228600" indent="-228600">
              <a:buSzPct val="100000"/>
              <a:buChar char="•"/>
              <a:defRPr sz="1200"/>
            </a:pPr>
            <a:r>
              <a:rPr b="1"/>
              <a:t>The customer.</a:t>
            </a:r>
            <a:r>
              <a:t> Describe the person in a way that reminds listeners of someone they know. </a:t>
            </a:r>
          </a:p>
          <a:p>
            <a:pPr marL="228600" indent="-228600">
              <a:buSzPct val="100000"/>
              <a:buChar char="•"/>
              <a:defRPr sz="1200"/>
            </a:pPr>
            <a:r>
              <a:rPr b="1"/>
              <a:t>A clearly defined market.</a:t>
            </a:r>
            <a:r>
              <a:t> Give specific numbers for how many people fit your customer descriptions. Include how many people might possibly buy your product, what percentage of those people you expect to buy it, and which ones you will target first. </a:t>
            </a:r>
          </a:p>
          <a:p>
            <a:pPr marL="228600" indent="-228600">
              <a:buSzPct val="100000"/>
              <a:buChar char="•"/>
              <a:defRPr sz="1200"/>
            </a:pPr>
            <a:r>
              <a:rPr b="1"/>
              <a:t>Revenue. </a:t>
            </a:r>
            <a:r>
              <a:t>It’s much easier to argue that there’s a demand for your product if you have paying customers. </a:t>
            </a:r>
          </a:p>
          <a:p>
            <a:pPr marL="435741" indent="-118241">
              <a:buSzPct val="171000"/>
              <a:buChar char="•"/>
              <a:defRPr sz="1200"/>
            </a:pPr>
            <a:endParaRPr/>
          </a:p>
          <a:p>
            <a:pPr>
              <a:defRPr sz="1200" b="1"/>
            </a:pPr>
            <a:r>
              <a:t>What questions do I need to answer? </a:t>
            </a:r>
          </a:p>
          <a:p>
            <a:pPr marL="228600" indent="-228600">
              <a:buSzPct val="100000"/>
              <a:buChar char="•"/>
              <a:defRPr sz="1200"/>
            </a:pPr>
            <a:r>
              <a:t>Who is your customer(s)?</a:t>
            </a:r>
          </a:p>
          <a:p>
            <a:pPr marL="228600" indent="-228600">
              <a:buSzPct val="100000"/>
              <a:buChar char="•"/>
              <a:defRPr sz="1200"/>
            </a:pPr>
            <a:r>
              <a:t>How will you reach the customer?</a:t>
            </a:r>
          </a:p>
          <a:p>
            <a:pPr marL="228600" indent="-228600">
              <a:buSzPct val="100000"/>
              <a:buChar char="•"/>
              <a:defRPr sz="1200"/>
            </a:pPr>
            <a:r>
              <a:t>What is the acquisition cost per customer? </a:t>
            </a:r>
          </a:p>
          <a:p>
            <a:pPr marL="228600" indent="-228600">
              <a:buSzPct val="100000"/>
              <a:buChar char="•"/>
              <a:defRPr sz="1200"/>
            </a:pPr>
            <a:r>
              <a:t>Is your customer willing to pay for your product or service? </a:t>
            </a:r>
          </a:p>
          <a:p>
            <a:pPr>
              <a:defRPr sz="1200"/>
            </a:pPr>
            <a:endParaRPr/>
          </a:p>
          <a:p>
            <a:pPr>
              <a:defRPr sz="1200" b="1">
                <a:solidFill>
                  <a:srgbClr val="D1353B"/>
                </a:solidFill>
              </a:defRPr>
            </a:pPr>
            <a:r>
              <a:t>**Want to see what other ventures did for this slide? Go to page 25 of </a:t>
            </a:r>
            <a:r>
              <a:rPr b="0" u="sng">
                <a:hlinkClick r:id="rId3"/>
              </a:rPr>
              <a:t>Get Backed</a:t>
            </a:r>
            <a:r>
              <a:rPr b="0"/>
              <a:t>.</a:t>
            </a:r>
            <a:r>
              <a:t>**</a:t>
            </a:r>
          </a:p>
          <a:p>
            <a:pPr>
              <a:defRPr sz="1200"/>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p:bg>
      <p:bgPr>
        <a:solidFill>
          <a:srgbClr val="F53E54"/>
        </a:solidFill>
        <a:effectLst/>
      </p:bgPr>
    </p:bg>
    <p:spTree>
      <p:nvGrpSpPr>
        <p:cNvPr id="1" name=""/>
        <p:cNvGrpSpPr/>
        <p:nvPr/>
      </p:nvGrpSpPr>
      <p:grpSpPr>
        <a:xfrm>
          <a:off x="0" y="0"/>
          <a:ext cx="0" cy="0"/>
          <a:chOff x="0" y="0"/>
          <a:chExt cx="0" cy="0"/>
        </a:xfrm>
      </p:grpSpPr>
      <p:sp>
        <p:nvSpPr>
          <p:cNvPr id="13" name="Shape 13"/>
          <p:cNvSpPr>
            <a:spLocks noGrp="1"/>
          </p:cNvSpPr>
          <p:nvPr>
            <p:ph type="title"/>
          </p:nvPr>
        </p:nvSpPr>
        <p:spPr>
          <a:xfrm>
            <a:off x="1612900" y="7315200"/>
            <a:ext cx="12763500" cy="4025900"/>
          </a:xfrm>
          <a:prstGeom prst="rect">
            <a:avLst/>
          </a:prstGeom>
        </p:spPr>
        <p:txBody>
          <a:bodyPr>
            <a:noAutofit/>
          </a:bodyPr>
          <a:lstStyle>
            <a:lvl1pPr algn="l"/>
          </a:lstStyle>
          <a:p>
            <a:r>
              <a:rPr dirty="0"/>
              <a:t>Title Text</a:t>
            </a:r>
          </a:p>
        </p:txBody>
      </p:sp>
      <p:sp>
        <p:nvSpPr>
          <p:cNvPr id="14" name="Shape 14"/>
          <p:cNvSpPr/>
          <p:nvPr/>
        </p:nvSpPr>
        <p:spPr>
          <a:xfrm>
            <a:off x="1727200" y="4550568"/>
            <a:ext cx="9919494" cy="2240162"/>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a:defRPr sz="5400">
                <a:latin typeface="Open Sans"/>
                <a:ea typeface="Open Sans"/>
                <a:cs typeface="Open Sans"/>
                <a:sym typeface="Open Sans"/>
              </a:defRPr>
            </a:lvl1pPr>
          </a:lstStyle>
          <a:p>
            <a:r>
              <a:t>Replace with Logo</a:t>
            </a:r>
          </a:p>
        </p:txBody>
      </p:sp>
      <p:sp>
        <p:nvSpPr>
          <p:cNvPr id="15" name="Shape 15"/>
          <p:cNvSpPr>
            <a:spLocks noGrp="1"/>
          </p:cNvSpPr>
          <p:nvPr>
            <p:ph type="body" sz="quarter" idx="1"/>
          </p:nvPr>
        </p:nvSpPr>
        <p:spPr>
          <a:xfrm>
            <a:off x="1587500" y="9042400"/>
            <a:ext cx="7493000" cy="3212704"/>
          </a:xfrm>
          <a:prstGeom prst="rect">
            <a:avLst/>
          </a:prstGeom>
        </p:spPr>
        <p:txBody>
          <a:bodyPr/>
          <a:lstStyle>
            <a:lvl1pPr>
              <a:spcBef>
                <a:spcPts val="0"/>
              </a:spcBef>
              <a:defRPr sz="3400"/>
            </a:lvl1pPr>
            <a:lvl3pPr marL="0" indent="0">
              <a:spcBef>
                <a:spcPts val="0"/>
              </a:spcBef>
              <a:buClrTx/>
              <a:buSzTx/>
              <a:buFontTx/>
              <a:buNone/>
              <a:defRPr sz="3400"/>
            </a:lvl3pPr>
            <a:lvl4pPr>
              <a:spcBef>
                <a:spcPts val="0"/>
              </a:spcBef>
              <a:defRPr sz="3400"/>
            </a:lvl4pPr>
            <a:lvl5pPr>
              <a:spcBef>
                <a:spcPts val="0"/>
              </a:spcBef>
              <a:defRPr sz="34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 name="Shape 16"/>
          <p:cNvSpPr/>
          <p:nvPr/>
        </p:nvSpPr>
        <p:spPr>
          <a:xfrm>
            <a:off x="1451348" y="13079412"/>
            <a:ext cx="4431656"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1200" cap="all">
                <a:solidFill>
                  <a:srgbClr val="D6D6D6"/>
                </a:solidFill>
                <a:latin typeface="Open Sans Extrabold"/>
                <a:ea typeface="Open Sans Extrabold"/>
                <a:cs typeface="Open Sans Extrabold"/>
                <a:sym typeface="Open Sans Extrabold"/>
              </a:defRPr>
            </a:lvl1pPr>
          </a:lstStyle>
          <a:p>
            <a:r>
              <a:t>© Comany Name 2015 / proprietary &amp; confidential</a:t>
            </a:r>
          </a:p>
        </p:txBody>
      </p:sp>
      <p:sp>
        <p:nvSpPr>
          <p:cNvPr id="17" name="Shape 17"/>
          <p:cNvSpPr>
            <a:spLocks noGrp="1"/>
          </p:cNvSpPr>
          <p:nvPr>
            <p:ph type="sldNum" sz="quarter" idx="2"/>
          </p:nvPr>
        </p:nvSpPr>
        <p:spPr>
          <a:xfrm>
            <a:off x="22604015" y="13081000"/>
            <a:ext cx="292895" cy="317500"/>
          </a:xfrm>
          <a:prstGeom prst="rect">
            <a:avLst/>
          </a:prstGeom>
        </p:spPr>
        <p:txBody>
          <a:bodyPr/>
          <a:lstStyle>
            <a:lvl1pPr>
              <a:defRPr cap="all">
                <a:latin typeface="Open Sans Extrabold"/>
                <a:ea typeface="Open Sans Extrabold"/>
                <a:cs typeface="Open Sans Extrabold"/>
                <a:sym typeface="Open Sans Extrabold"/>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eam">
    <p:bg>
      <p:bgPr>
        <a:solidFill>
          <a:srgbClr val="02A19A"/>
        </a:solidFill>
        <a:effectLst/>
      </p:bgPr>
    </p:bg>
    <p:spTree>
      <p:nvGrpSpPr>
        <p:cNvPr id="1" name=""/>
        <p:cNvGrpSpPr/>
        <p:nvPr/>
      </p:nvGrpSpPr>
      <p:grpSpPr>
        <a:xfrm>
          <a:off x="0" y="0"/>
          <a:ext cx="0" cy="0"/>
          <a:chOff x="0" y="0"/>
          <a:chExt cx="0" cy="0"/>
        </a:xfrm>
      </p:grpSpPr>
      <p:sp>
        <p:nvSpPr>
          <p:cNvPr id="94" name="Shape 94"/>
          <p:cNvSpPr>
            <a:spLocks noGrp="1"/>
          </p:cNvSpPr>
          <p:nvPr>
            <p:ph type="title"/>
          </p:nvPr>
        </p:nvSpPr>
        <p:spPr>
          <a:xfrm>
            <a:off x="4359969" y="1066800"/>
            <a:ext cx="15664062" cy="2662734"/>
          </a:xfrm>
          <a:prstGeom prst="rect">
            <a:avLst/>
          </a:prstGeom>
        </p:spPr>
        <p:txBody>
          <a:bodyPr anchor="b">
            <a:noAutofit/>
          </a:bodyPr>
          <a:lstStyle/>
          <a:p>
            <a:r>
              <a:t>Title Text</a:t>
            </a:r>
          </a:p>
        </p:txBody>
      </p:sp>
      <p:sp>
        <p:nvSpPr>
          <p:cNvPr id="95" name="Shape 95"/>
          <p:cNvSpPr>
            <a:spLocks noGrp="1"/>
          </p:cNvSpPr>
          <p:nvPr>
            <p:ph type="pic" sz="quarter" idx="13"/>
          </p:nvPr>
        </p:nvSpPr>
        <p:spPr>
          <a:xfrm>
            <a:off x="2237977" y="5251698"/>
            <a:ext cx="3093444" cy="3093443"/>
          </a:xfrm>
          <a:prstGeom prst="rect">
            <a:avLst/>
          </a:prstGeom>
        </p:spPr>
        <p:txBody>
          <a:bodyPr lIns="91439" tIns="45719" rIns="91439" bIns="45719"/>
          <a:lstStyle/>
          <a:p>
            <a:endParaRPr/>
          </a:p>
        </p:txBody>
      </p:sp>
      <p:sp>
        <p:nvSpPr>
          <p:cNvPr id="96" name="Shape 96"/>
          <p:cNvSpPr>
            <a:spLocks noGrp="1"/>
          </p:cNvSpPr>
          <p:nvPr>
            <p:ph type="pic" sz="quarter" idx="14"/>
          </p:nvPr>
        </p:nvSpPr>
        <p:spPr>
          <a:xfrm>
            <a:off x="10645378" y="5251698"/>
            <a:ext cx="3093443" cy="3093443"/>
          </a:xfrm>
          <a:prstGeom prst="rect">
            <a:avLst/>
          </a:prstGeom>
        </p:spPr>
        <p:txBody>
          <a:bodyPr lIns="91439" tIns="45719" rIns="91439" bIns="45719"/>
          <a:lstStyle/>
          <a:p>
            <a:endParaRPr/>
          </a:p>
        </p:txBody>
      </p:sp>
      <p:sp>
        <p:nvSpPr>
          <p:cNvPr id="97" name="Shape 97"/>
          <p:cNvSpPr>
            <a:spLocks noGrp="1"/>
          </p:cNvSpPr>
          <p:nvPr>
            <p:ph type="pic" sz="quarter" idx="15"/>
          </p:nvPr>
        </p:nvSpPr>
        <p:spPr>
          <a:xfrm>
            <a:off x="19052778" y="5251698"/>
            <a:ext cx="3093443" cy="3093443"/>
          </a:xfrm>
          <a:prstGeom prst="rect">
            <a:avLst/>
          </a:prstGeom>
        </p:spPr>
        <p:txBody>
          <a:bodyPr lIns="91439" tIns="45719" rIns="91439" bIns="45719"/>
          <a:lstStyle/>
          <a:p>
            <a:endParaRPr/>
          </a:p>
        </p:txBody>
      </p:sp>
      <p:sp>
        <p:nvSpPr>
          <p:cNvPr id="98" name="Shape 98"/>
          <p:cNvSpPr>
            <a:spLocks noGrp="1"/>
          </p:cNvSpPr>
          <p:nvPr>
            <p:ph type="body" sz="quarter" idx="16"/>
          </p:nvPr>
        </p:nvSpPr>
        <p:spPr>
          <a:xfrm>
            <a:off x="2895345" y="8629401"/>
            <a:ext cx="1778509" cy="1587501"/>
          </a:xfrm>
          <a:prstGeom prst="rect">
            <a:avLst/>
          </a:prstGeom>
        </p:spPr>
        <p:txBody>
          <a:bodyPr wrap="none">
            <a:spAutoFit/>
          </a:bodyPr>
          <a:lstStyle/>
          <a:p>
            <a:pPr algn="ctr">
              <a:spcBef>
                <a:spcPts val="0"/>
              </a:spcBef>
              <a:defRPr sz="4200">
                <a:latin typeface="Raleway ExtraBold"/>
                <a:ea typeface="Raleway ExtraBold"/>
                <a:cs typeface="Raleway ExtraBold"/>
                <a:sym typeface="Raleway ExtraBold"/>
              </a:defRPr>
            </a:pPr>
            <a:r>
              <a:t>Name</a:t>
            </a:r>
          </a:p>
          <a:p>
            <a:pPr algn="ctr">
              <a:spcBef>
                <a:spcPts val="0"/>
              </a:spcBef>
              <a:defRPr sz="3200" cap="all">
                <a:latin typeface="Raleway ExtraBold"/>
                <a:ea typeface="Raleway ExtraBold"/>
                <a:cs typeface="Raleway ExtraBold"/>
                <a:sym typeface="Raleway ExtraBold"/>
              </a:defRPr>
            </a:pPr>
            <a:r>
              <a:t>Title</a:t>
            </a:r>
          </a:p>
          <a:p>
            <a:pPr algn="ctr">
              <a:spcBef>
                <a:spcPts val="0"/>
              </a:spcBef>
              <a:defRPr sz="2400"/>
            </a:pPr>
            <a:r>
              <a:t>One-liner</a:t>
            </a:r>
          </a:p>
        </p:txBody>
      </p:sp>
      <p:sp>
        <p:nvSpPr>
          <p:cNvPr id="99" name="Shape 99"/>
          <p:cNvSpPr>
            <a:spLocks noGrp="1"/>
          </p:cNvSpPr>
          <p:nvPr>
            <p:ph type="body" sz="quarter" idx="17"/>
          </p:nvPr>
        </p:nvSpPr>
        <p:spPr>
          <a:xfrm>
            <a:off x="11302745" y="8629401"/>
            <a:ext cx="1778509" cy="1587501"/>
          </a:xfrm>
          <a:prstGeom prst="rect">
            <a:avLst/>
          </a:prstGeom>
        </p:spPr>
        <p:txBody>
          <a:bodyPr wrap="none">
            <a:spAutoFit/>
          </a:bodyPr>
          <a:lstStyle/>
          <a:p>
            <a:pPr algn="ctr">
              <a:spcBef>
                <a:spcPts val="0"/>
              </a:spcBef>
              <a:defRPr sz="4200">
                <a:latin typeface="Raleway ExtraBold"/>
                <a:ea typeface="Raleway ExtraBold"/>
                <a:cs typeface="Raleway ExtraBold"/>
                <a:sym typeface="Raleway ExtraBold"/>
              </a:defRPr>
            </a:pPr>
            <a:r>
              <a:t>Name</a:t>
            </a:r>
          </a:p>
          <a:p>
            <a:pPr algn="ctr">
              <a:spcBef>
                <a:spcPts val="0"/>
              </a:spcBef>
              <a:defRPr sz="3200" cap="all">
                <a:latin typeface="Raleway ExtraBold"/>
                <a:ea typeface="Raleway ExtraBold"/>
                <a:cs typeface="Raleway ExtraBold"/>
                <a:sym typeface="Raleway ExtraBold"/>
              </a:defRPr>
            </a:pPr>
            <a:r>
              <a:t>Title</a:t>
            </a:r>
          </a:p>
          <a:p>
            <a:pPr algn="ctr">
              <a:spcBef>
                <a:spcPts val="0"/>
              </a:spcBef>
              <a:defRPr sz="2400"/>
            </a:pPr>
            <a:r>
              <a:t>One-liner</a:t>
            </a:r>
          </a:p>
        </p:txBody>
      </p:sp>
      <p:sp>
        <p:nvSpPr>
          <p:cNvPr id="100" name="Shape 100"/>
          <p:cNvSpPr>
            <a:spLocks noGrp="1"/>
          </p:cNvSpPr>
          <p:nvPr>
            <p:ph type="body" sz="quarter" idx="18"/>
          </p:nvPr>
        </p:nvSpPr>
        <p:spPr>
          <a:xfrm>
            <a:off x="19710145" y="8629401"/>
            <a:ext cx="1778509" cy="1587501"/>
          </a:xfrm>
          <a:prstGeom prst="rect">
            <a:avLst/>
          </a:prstGeom>
        </p:spPr>
        <p:txBody>
          <a:bodyPr wrap="none">
            <a:spAutoFit/>
          </a:bodyPr>
          <a:lstStyle/>
          <a:p>
            <a:pPr algn="ctr">
              <a:spcBef>
                <a:spcPts val="0"/>
              </a:spcBef>
              <a:defRPr sz="4200">
                <a:latin typeface="Raleway ExtraBold"/>
                <a:ea typeface="Raleway ExtraBold"/>
                <a:cs typeface="Raleway ExtraBold"/>
                <a:sym typeface="Raleway ExtraBold"/>
              </a:defRPr>
            </a:pPr>
            <a:r>
              <a:t>Name</a:t>
            </a:r>
          </a:p>
          <a:p>
            <a:pPr algn="ctr">
              <a:spcBef>
                <a:spcPts val="0"/>
              </a:spcBef>
              <a:defRPr sz="3200" cap="all">
                <a:latin typeface="Raleway ExtraBold"/>
                <a:ea typeface="Raleway ExtraBold"/>
                <a:cs typeface="Raleway ExtraBold"/>
                <a:sym typeface="Raleway ExtraBold"/>
              </a:defRPr>
            </a:pPr>
            <a:r>
              <a:t>Title</a:t>
            </a:r>
          </a:p>
          <a:p>
            <a:pPr algn="ctr">
              <a:spcBef>
                <a:spcPts val="0"/>
              </a:spcBef>
              <a:defRPr sz="2400"/>
            </a:pPr>
            <a:r>
              <a:t>One-liner</a:t>
            </a:r>
          </a:p>
        </p:txBody>
      </p:sp>
      <p:sp>
        <p:nvSpPr>
          <p:cNvPr id="101" name="Shape 10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roduct Gid">
    <p:bg>
      <p:bgPr>
        <a:noFill/>
        <a:effectLst/>
      </p:bgPr>
    </p:bg>
    <p:spTree>
      <p:nvGrpSpPr>
        <p:cNvPr id="1" name=""/>
        <p:cNvGrpSpPr/>
        <p:nvPr/>
      </p:nvGrpSpPr>
      <p:grpSpPr>
        <a:xfrm>
          <a:off x="0" y="0"/>
          <a:ext cx="0" cy="0"/>
          <a:chOff x="0" y="0"/>
          <a:chExt cx="0" cy="0"/>
        </a:xfrm>
      </p:grpSpPr>
      <p:sp>
        <p:nvSpPr>
          <p:cNvPr id="108" name="Shape 108"/>
          <p:cNvSpPr>
            <a:spLocks noGrp="1"/>
          </p:cNvSpPr>
          <p:nvPr>
            <p:ph type="pic" sz="quarter" idx="13"/>
          </p:nvPr>
        </p:nvSpPr>
        <p:spPr>
          <a:xfrm>
            <a:off x="0" y="0"/>
            <a:ext cx="8128000" cy="6858000"/>
          </a:xfrm>
          <a:prstGeom prst="rect">
            <a:avLst/>
          </a:prstGeom>
        </p:spPr>
        <p:txBody>
          <a:bodyPr lIns="91439" tIns="45719" rIns="91439" bIns="45719"/>
          <a:lstStyle/>
          <a:p>
            <a:endParaRPr/>
          </a:p>
        </p:txBody>
      </p:sp>
      <p:sp>
        <p:nvSpPr>
          <p:cNvPr id="109" name="Shape 109"/>
          <p:cNvSpPr>
            <a:spLocks noGrp="1"/>
          </p:cNvSpPr>
          <p:nvPr>
            <p:ph type="pic" sz="quarter" idx="14"/>
          </p:nvPr>
        </p:nvSpPr>
        <p:spPr>
          <a:xfrm>
            <a:off x="8128000" y="0"/>
            <a:ext cx="8128000" cy="6858000"/>
          </a:xfrm>
          <a:prstGeom prst="rect">
            <a:avLst/>
          </a:prstGeom>
        </p:spPr>
        <p:txBody>
          <a:bodyPr lIns="91439" tIns="45719" rIns="91439" bIns="45719"/>
          <a:lstStyle/>
          <a:p>
            <a:endParaRPr/>
          </a:p>
        </p:txBody>
      </p:sp>
      <p:sp>
        <p:nvSpPr>
          <p:cNvPr id="110" name="Shape 110"/>
          <p:cNvSpPr>
            <a:spLocks noGrp="1"/>
          </p:cNvSpPr>
          <p:nvPr>
            <p:ph type="pic" sz="quarter" idx="15"/>
          </p:nvPr>
        </p:nvSpPr>
        <p:spPr>
          <a:xfrm>
            <a:off x="16256000" y="0"/>
            <a:ext cx="8128000" cy="6858000"/>
          </a:xfrm>
          <a:prstGeom prst="rect">
            <a:avLst/>
          </a:prstGeom>
        </p:spPr>
        <p:txBody>
          <a:bodyPr lIns="91439" tIns="45719" rIns="91439" bIns="45719"/>
          <a:lstStyle/>
          <a:p>
            <a:endParaRPr/>
          </a:p>
        </p:txBody>
      </p:sp>
      <p:sp>
        <p:nvSpPr>
          <p:cNvPr id="111" name="Shape 111"/>
          <p:cNvSpPr>
            <a:spLocks noGrp="1"/>
          </p:cNvSpPr>
          <p:nvPr>
            <p:ph type="pic" sz="quarter" idx="16"/>
          </p:nvPr>
        </p:nvSpPr>
        <p:spPr>
          <a:xfrm>
            <a:off x="0" y="6858000"/>
            <a:ext cx="8128001" cy="6858000"/>
          </a:xfrm>
          <a:prstGeom prst="rect">
            <a:avLst/>
          </a:prstGeom>
        </p:spPr>
        <p:txBody>
          <a:bodyPr lIns="91439" tIns="45719" rIns="91439" bIns="45719"/>
          <a:lstStyle/>
          <a:p>
            <a:endParaRPr/>
          </a:p>
        </p:txBody>
      </p:sp>
      <p:sp>
        <p:nvSpPr>
          <p:cNvPr id="112" name="Shape 112"/>
          <p:cNvSpPr>
            <a:spLocks noGrp="1"/>
          </p:cNvSpPr>
          <p:nvPr>
            <p:ph type="pic" sz="quarter" idx="17"/>
          </p:nvPr>
        </p:nvSpPr>
        <p:spPr>
          <a:xfrm>
            <a:off x="8128000" y="6858000"/>
            <a:ext cx="8128000" cy="6858000"/>
          </a:xfrm>
          <a:prstGeom prst="rect">
            <a:avLst/>
          </a:prstGeom>
        </p:spPr>
        <p:txBody>
          <a:bodyPr lIns="91439" tIns="45719" rIns="91439" bIns="45719"/>
          <a:lstStyle/>
          <a:p>
            <a:endParaRPr/>
          </a:p>
        </p:txBody>
      </p:sp>
      <p:sp>
        <p:nvSpPr>
          <p:cNvPr id="113" name="Shape 113"/>
          <p:cNvSpPr>
            <a:spLocks noGrp="1"/>
          </p:cNvSpPr>
          <p:nvPr>
            <p:ph type="pic" sz="quarter" idx="18"/>
          </p:nvPr>
        </p:nvSpPr>
        <p:spPr>
          <a:xfrm>
            <a:off x="16256000" y="6858000"/>
            <a:ext cx="8128000" cy="6858000"/>
          </a:xfrm>
          <a:prstGeom prst="rect">
            <a:avLst/>
          </a:prstGeom>
        </p:spPr>
        <p:txBody>
          <a:bodyPr lIns="91439" tIns="45719" rIns="91439" bIns="45719"/>
          <a:lstStyle/>
          <a:p>
            <a:endParaRPr/>
          </a:p>
        </p:txBody>
      </p:sp>
      <p:sp>
        <p:nvSpPr>
          <p:cNvPr id="114" name="Shape 114"/>
          <p:cNvSpPr>
            <a:spLocks noGrp="1"/>
          </p:cNvSpPr>
          <p:nvPr>
            <p:ph type="sldNum" sz="quarter" idx="2"/>
          </p:nvPr>
        </p:nvSpPr>
        <p:spPr>
          <a:xfrm>
            <a:off x="11959031" y="13081000"/>
            <a:ext cx="453238" cy="469900"/>
          </a:xfrm>
          <a:prstGeom prst="rect">
            <a:avLst/>
          </a:prstGeom>
        </p:spPr>
        <p:txBody>
          <a:bodyPr/>
          <a:lstStyle>
            <a:lvl1pPr>
              <a:defRPr sz="24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meline">
    <p:spTree>
      <p:nvGrpSpPr>
        <p:cNvPr id="1" name=""/>
        <p:cNvGrpSpPr/>
        <p:nvPr/>
      </p:nvGrpSpPr>
      <p:grpSpPr>
        <a:xfrm>
          <a:off x="0" y="0"/>
          <a:ext cx="0" cy="0"/>
          <a:chOff x="0" y="0"/>
          <a:chExt cx="0" cy="0"/>
        </a:xfrm>
      </p:grpSpPr>
      <p:sp>
        <p:nvSpPr>
          <p:cNvPr id="121" name="Shape 121"/>
          <p:cNvSpPr>
            <a:spLocks noGrp="1"/>
          </p:cNvSpPr>
          <p:nvPr>
            <p:ph type="title"/>
          </p:nvPr>
        </p:nvSpPr>
        <p:spPr>
          <a:xfrm>
            <a:off x="2374900" y="1771650"/>
            <a:ext cx="19621500" cy="1488083"/>
          </a:xfrm>
          <a:prstGeom prst="rect">
            <a:avLst/>
          </a:prstGeom>
        </p:spPr>
        <p:txBody>
          <a:bodyPr lIns="50800" tIns="50800" rIns="50800" bIns="50800" anchor="ctr">
            <a:noAutofit/>
          </a:bodyPr>
          <a:lstStyle>
            <a:lvl1pPr>
              <a:defRPr sz="6600" spc="0"/>
            </a:lvl1pPr>
          </a:lstStyle>
          <a:p>
            <a:r>
              <a:t>Title Text</a:t>
            </a:r>
          </a:p>
        </p:txBody>
      </p:sp>
      <p:sp>
        <p:nvSpPr>
          <p:cNvPr id="122" name="Shape 122"/>
          <p:cNvSpPr/>
          <p:nvPr/>
        </p:nvSpPr>
        <p:spPr>
          <a:xfrm>
            <a:off x="1941433" y="5867400"/>
            <a:ext cx="20552808" cy="0"/>
          </a:xfrm>
          <a:prstGeom prst="line">
            <a:avLst/>
          </a:prstGeom>
          <a:ln w="25400">
            <a:solidFill>
              <a:srgbClr val="FFFFFF"/>
            </a:solidFill>
            <a:miter lim="400000"/>
          </a:ln>
        </p:spPr>
        <p:txBody>
          <a:bodyPr lIns="0" tIns="0" rIns="0" bIns="0"/>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125" name="Group 125"/>
          <p:cNvGrpSpPr/>
          <p:nvPr/>
        </p:nvGrpSpPr>
        <p:grpSpPr>
          <a:xfrm>
            <a:off x="1451348" y="5623284"/>
            <a:ext cx="488231" cy="488232"/>
            <a:chOff x="0" y="0"/>
            <a:chExt cx="488230" cy="488230"/>
          </a:xfrm>
        </p:grpSpPr>
        <p:sp>
          <p:nvSpPr>
            <p:cNvPr id="123" name="Shape 123"/>
            <p:cNvSpPr/>
            <p:nvPr/>
          </p:nvSpPr>
          <p:spPr>
            <a:xfrm>
              <a:off x="0" y="0"/>
              <a:ext cx="488231" cy="488231"/>
            </a:xfrm>
            <a:prstGeom prst="ellipse">
              <a:avLst/>
            </a:prstGeom>
            <a:noFill/>
            <a:ln w="25400" cap="flat">
              <a:solidFill>
                <a:srgbClr val="FFFFFF"/>
              </a:solidFill>
              <a:prstDash val="solid"/>
              <a:miter lim="400000"/>
            </a:ln>
            <a:effectLst/>
          </p:spPr>
          <p:txBody>
            <a:bodyPr wrap="square" lIns="50800" tIns="50800" rIns="50800" bIns="50800" numCol="1" anchor="ctr">
              <a:noAutofit/>
            </a:bodyP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4" name="Shape 124"/>
            <p:cNvSpPr/>
            <p:nvPr/>
          </p:nvSpPr>
          <p:spPr>
            <a:xfrm>
              <a:off x="69887" y="69887"/>
              <a:ext cx="348457" cy="348457"/>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128" name="Group 128"/>
          <p:cNvGrpSpPr/>
          <p:nvPr/>
        </p:nvGrpSpPr>
        <p:grpSpPr>
          <a:xfrm>
            <a:off x="22506347" y="5623284"/>
            <a:ext cx="488231" cy="488232"/>
            <a:chOff x="0" y="0"/>
            <a:chExt cx="488230" cy="488230"/>
          </a:xfrm>
        </p:grpSpPr>
        <p:sp>
          <p:nvSpPr>
            <p:cNvPr id="126" name="Shape 126"/>
            <p:cNvSpPr/>
            <p:nvPr/>
          </p:nvSpPr>
          <p:spPr>
            <a:xfrm>
              <a:off x="0" y="0"/>
              <a:ext cx="488231" cy="488231"/>
            </a:xfrm>
            <a:prstGeom prst="ellipse">
              <a:avLst/>
            </a:prstGeom>
            <a:noFill/>
            <a:ln w="25400" cap="flat">
              <a:solidFill>
                <a:srgbClr val="FFFFFF"/>
              </a:solidFill>
              <a:prstDash val="solid"/>
              <a:miter lim="400000"/>
            </a:ln>
            <a:effectLst/>
          </p:spPr>
          <p:txBody>
            <a:bodyPr wrap="square" lIns="50800" tIns="50800" rIns="50800" bIns="50800" numCol="1" anchor="ctr">
              <a:noAutofit/>
            </a:bodyP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7" name="Shape 127"/>
            <p:cNvSpPr/>
            <p:nvPr/>
          </p:nvSpPr>
          <p:spPr>
            <a:xfrm>
              <a:off x="69887" y="69887"/>
              <a:ext cx="348457" cy="348457"/>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129" name="Shape 129"/>
          <p:cNvSpPr/>
          <p:nvPr/>
        </p:nvSpPr>
        <p:spPr>
          <a:xfrm>
            <a:off x="1451348" y="13079412"/>
            <a:ext cx="4431656"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1200" cap="all">
                <a:solidFill>
                  <a:srgbClr val="D6D6D6"/>
                </a:solidFill>
                <a:latin typeface="Open Sans Extrabold"/>
                <a:ea typeface="Open Sans Extrabold"/>
                <a:cs typeface="Open Sans Extrabold"/>
                <a:sym typeface="Open Sans Extrabold"/>
              </a:defRPr>
            </a:lvl1pPr>
          </a:lstStyle>
          <a:p>
            <a:r>
              <a:t>© Comany Name 2015 / proprietary &amp; confidential</a:t>
            </a:r>
          </a:p>
        </p:txBody>
      </p:sp>
      <p:sp>
        <p:nvSpPr>
          <p:cNvPr id="130" name="Shape 130"/>
          <p:cNvSpPr/>
          <p:nvPr/>
        </p:nvSpPr>
        <p:spPr>
          <a:xfrm>
            <a:off x="22506347" y="13081000"/>
            <a:ext cx="488231" cy="317500"/>
          </a:xfrm>
          <a:prstGeom prst="rect">
            <a:avLst/>
          </a:prstGeom>
          <a:ln w="12700">
            <a:miter lim="400000"/>
          </a:ln>
        </p:spPr>
        <p:txBody>
          <a:bodyPr wrap="none" lIns="50800" tIns="50800" rIns="50800" bIns="50800">
            <a:spAutoFit/>
          </a:bodyPr>
          <a:lstStyle/>
          <a:p>
            <a:pPr>
              <a:defRPr sz="1200" cap="all">
                <a:solidFill>
                  <a:srgbClr val="D6D6D6"/>
                </a:solidFill>
                <a:latin typeface="Open Sans Extrabold"/>
                <a:ea typeface="Open Sans Extrabold"/>
                <a:cs typeface="Open Sans Extrabold"/>
                <a:sym typeface="Open Sans Extrabold"/>
              </a:defRPr>
            </a:pPr>
            <a:endParaRPr/>
          </a:p>
        </p:txBody>
      </p:sp>
      <p:sp>
        <p:nvSpPr>
          <p:cNvPr id="131" name="Shape 131"/>
          <p:cNvSpPr>
            <a:spLocks noGrp="1"/>
          </p:cNvSpPr>
          <p:nvPr>
            <p:ph type="sldNum" sz="quarter" idx="2"/>
          </p:nvPr>
        </p:nvSpPr>
        <p:spPr>
          <a:xfrm>
            <a:off x="21811964" y="13220700"/>
            <a:ext cx="272035" cy="266700"/>
          </a:xfrm>
          <a:prstGeom prst="rect">
            <a:avLst/>
          </a:prstGeom>
        </p:spPr>
        <p:txBody>
          <a:bodyPr/>
          <a:lstStyle>
            <a:lvl1pPr>
              <a:defRPr>
                <a:solidFill>
                  <a:srgbClr val="F3F2EB">
                    <a:alpha val="42000"/>
                  </a:srgbClr>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xfrm>
            <a:off x="1612900" y="1990328"/>
            <a:ext cx="7988300" cy="3927872"/>
          </a:xfrm>
          <a:prstGeom prst="rect">
            <a:avLst/>
          </a:prstGeom>
        </p:spPr>
        <p:txBody>
          <a:bodyPr anchor="b">
            <a:noAutofit/>
          </a:bodyPr>
          <a:lstStyle>
            <a:lvl1pPr algn="l"/>
          </a:lstStyle>
          <a:p>
            <a:r>
              <a:t>Title Text</a:t>
            </a:r>
          </a:p>
        </p:txBody>
      </p:sp>
      <p:sp>
        <p:nvSpPr>
          <p:cNvPr id="25" name="Shape 25"/>
          <p:cNvSpPr>
            <a:spLocks noGrp="1"/>
          </p:cNvSpPr>
          <p:nvPr>
            <p:ph type="body" sz="half" idx="1"/>
          </p:nvPr>
        </p:nvSpPr>
        <p:spPr>
          <a:prstGeom prst="rect">
            <a:avLst/>
          </a:prstGeom>
        </p:spPr>
        <p:txBody>
          <a:bodyPr/>
          <a:lstStyle>
            <a:lvl1pPr>
              <a:spcBef>
                <a:spcPts val="0"/>
              </a:spcBef>
              <a:defRPr sz="3400" cap="all" spc="68">
                <a:latin typeface="Raleway ExtraBold"/>
                <a:ea typeface="Raleway ExtraBold"/>
                <a:cs typeface="Raleway ExtraBold"/>
                <a:sym typeface="Raleway ExtraBold"/>
              </a:defRPr>
            </a:lvl1pPr>
            <a:lvl2pPr>
              <a:spcBef>
                <a:spcPts val="100"/>
              </a:spcBef>
            </a:lvl2pPr>
            <a:lvl3pPr>
              <a:defRPr sz="3400"/>
            </a:lvl3pPr>
            <a:lvl4pPr>
              <a:defRPr sz="3400"/>
            </a:lvl4pPr>
            <a:lvl5pPr>
              <a:defRPr sz="3400"/>
            </a:lvl5p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hree Columns">
    <p:bg>
      <p:bgPr>
        <a:solidFill>
          <a:srgbClr val="F2D649"/>
        </a:solidFill>
        <a:effectLst/>
      </p:bgPr>
    </p:bg>
    <p:spTree>
      <p:nvGrpSpPr>
        <p:cNvPr id="1" name=""/>
        <p:cNvGrpSpPr/>
        <p:nvPr/>
      </p:nvGrpSpPr>
      <p:grpSpPr>
        <a:xfrm>
          <a:off x="0" y="0"/>
          <a:ext cx="0" cy="0"/>
          <a:chOff x="0" y="0"/>
          <a:chExt cx="0" cy="0"/>
        </a:xfrm>
      </p:grpSpPr>
      <p:sp>
        <p:nvSpPr>
          <p:cNvPr id="33" name="Shape 33"/>
          <p:cNvSpPr>
            <a:spLocks noGrp="1"/>
          </p:cNvSpPr>
          <p:nvPr>
            <p:ph type="body" sz="quarter" idx="13"/>
          </p:nvPr>
        </p:nvSpPr>
        <p:spPr>
          <a:xfrm>
            <a:off x="8928100" y="7797800"/>
            <a:ext cx="6553200" cy="2882900"/>
          </a:xfrm>
          <a:prstGeom prst="rect">
            <a:avLst/>
          </a:prstGeom>
        </p:spPr>
        <p:txBody>
          <a:bodyPr>
            <a:spAutoFit/>
          </a:bodyPr>
          <a:lstStyle/>
          <a:p>
            <a:pPr lvl="1" algn="ctr">
              <a:spcBef>
                <a:spcPts val="100"/>
              </a:spcBef>
            </a:pPr>
            <a:r>
              <a:t>Body Level One</a:t>
            </a:r>
          </a:p>
          <a:p>
            <a:pPr marL="0" lvl="2" indent="0" algn="ctr">
              <a:buClrTx/>
              <a:buSzTx/>
              <a:buFontTx/>
              <a:buNone/>
              <a:defRPr sz="3400"/>
            </a:pPr>
            <a:r>
              <a:t>Body Level Two</a:t>
            </a:r>
          </a:p>
          <a:p>
            <a:pPr lvl="3" algn="ctr">
              <a:defRPr sz="3400"/>
            </a:pPr>
            <a:r>
              <a:t>Body Level Three</a:t>
            </a:r>
          </a:p>
          <a:p>
            <a:pPr lvl="4" algn="ctr">
              <a:defRPr sz="3400"/>
            </a:pPr>
            <a:r>
              <a:t>Body Level Four</a:t>
            </a:r>
          </a:p>
          <a:p>
            <a:pPr lvl="5" indent="0" algn="ctr">
              <a:defRPr sz="3400"/>
            </a:pPr>
            <a:r>
              <a:t>Body Level Five</a:t>
            </a:r>
          </a:p>
        </p:txBody>
      </p:sp>
      <p:sp>
        <p:nvSpPr>
          <p:cNvPr id="34" name="Shape 34"/>
          <p:cNvSpPr>
            <a:spLocks noGrp="1"/>
          </p:cNvSpPr>
          <p:nvPr>
            <p:ph type="body" sz="quarter" idx="14"/>
          </p:nvPr>
        </p:nvSpPr>
        <p:spPr>
          <a:xfrm>
            <a:off x="16243300" y="7886700"/>
            <a:ext cx="6553200" cy="2882900"/>
          </a:xfrm>
          <a:prstGeom prst="rect">
            <a:avLst/>
          </a:prstGeom>
        </p:spPr>
        <p:txBody>
          <a:bodyPr>
            <a:spAutoFit/>
          </a:bodyPr>
          <a:lstStyle/>
          <a:p>
            <a:pPr lvl="1" algn="ctr">
              <a:spcBef>
                <a:spcPts val="100"/>
              </a:spcBef>
            </a:pPr>
            <a:r>
              <a:t>Body Level One</a:t>
            </a:r>
          </a:p>
          <a:p>
            <a:pPr marL="0" lvl="2" indent="0" algn="ctr">
              <a:buClrTx/>
              <a:buSzTx/>
              <a:buFontTx/>
              <a:buNone/>
              <a:defRPr sz="3400"/>
            </a:pPr>
            <a:r>
              <a:t>Body Level Two</a:t>
            </a:r>
          </a:p>
          <a:p>
            <a:pPr lvl="3" algn="ctr">
              <a:defRPr sz="3400"/>
            </a:pPr>
            <a:r>
              <a:t>Body Level Three</a:t>
            </a:r>
          </a:p>
          <a:p>
            <a:pPr lvl="4" algn="ctr">
              <a:defRPr sz="3400"/>
            </a:pPr>
            <a:r>
              <a:t>Body Level Four</a:t>
            </a:r>
          </a:p>
          <a:p>
            <a:pPr lvl="5" indent="0" algn="ctr">
              <a:defRPr sz="3400"/>
            </a:pPr>
            <a:r>
              <a:t>Body Level Five</a:t>
            </a:r>
          </a:p>
        </p:txBody>
      </p:sp>
      <p:sp>
        <p:nvSpPr>
          <p:cNvPr id="35" name="Shape 35"/>
          <p:cNvSpPr>
            <a:spLocks noGrp="1"/>
          </p:cNvSpPr>
          <p:nvPr>
            <p:ph type="body" sz="quarter" idx="15"/>
          </p:nvPr>
        </p:nvSpPr>
        <p:spPr>
          <a:xfrm>
            <a:off x="8902700" y="5621337"/>
            <a:ext cx="6553200" cy="1892301"/>
          </a:xfrm>
          <a:prstGeom prst="rect">
            <a:avLst/>
          </a:prstGeom>
        </p:spPr>
        <p:txBody>
          <a:bodyPr>
            <a:spAutoFit/>
          </a:bodyPr>
          <a:lstStyle>
            <a:lvl1pPr algn="ctr">
              <a:spcBef>
                <a:spcPts val="0"/>
              </a:spcBef>
              <a:defRPr sz="12000" spc="0">
                <a:latin typeface="+mn-lt"/>
                <a:ea typeface="+mn-ea"/>
                <a:cs typeface="+mn-cs"/>
                <a:sym typeface="Raleway Heavy"/>
              </a:defRPr>
            </a:lvl1pPr>
          </a:lstStyle>
          <a:p>
            <a:r>
              <a:t>00</a:t>
            </a:r>
          </a:p>
        </p:txBody>
      </p:sp>
      <p:sp>
        <p:nvSpPr>
          <p:cNvPr id="36" name="Shape 36"/>
          <p:cNvSpPr>
            <a:spLocks noGrp="1"/>
          </p:cNvSpPr>
          <p:nvPr>
            <p:ph type="body" sz="quarter" idx="16"/>
          </p:nvPr>
        </p:nvSpPr>
        <p:spPr>
          <a:xfrm>
            <a:off x="16243300" y="5621337"/>
            <a:ext cx="6553200" cy="1892301"/>
          </a:xfrm>
          <a:prstGeom prst="rect">
            <a:avLst/>
          </a:prstGeom>
        </p:spPr>
        <p:txBody>
          <a:bodyPr>
            <a:spAutoFit/>
          </a:bodyPr>
          <a:lstStyle>
            <a:lvl1pPr algn="ctr">
              <a:spcBef>
                <a:spcPts val="0"/>
              </a:spcBef>
              <a:defRPr sz="12000" spc="0">
                <a:latin typeface="+mn-lt"/>
                <a:ea typeface="+mn-ea"/>
                <a:cs typeface="+mn-cs"/>
                <a:sym typeface="Raleway Heavy"/>
              </a:defRPr>
            </a:lvl1pPr>
          </a:lstStyle>
          <a:p>
            <a:r>
              <a:t>00</a:t>
            </a:r>
          </a:p>
        </p:txBody>
      </p:sp>
      <p:sp>
        <p:nvSpPr>
          <p:cNvPr id="37" name="Shape 37"/>
          <p:cNvSpPr>
            <a:spLocks noGrp="1"/>
          </p:cNvSpPr>
          <p:nvPr>
            <p:ph type="title"/>
          </p:nvPr>
        </p:nvSpPr>
        <p:spPr>
          <a:xfrm>
            <a:off x="1423590" y="2418080"/>
            <a:ext cx="21536820" cy="2323505"/>
          </a:xfrm>
          <a:prstGeom prst="rect">
            <a:avLst/>
          </a:prstGeom>
        </p:spPr>
        <p:txBody>
          <a:bodyPr anchor="ctr">
            <a:noAutofit/>
          </a:bodyPr>
          <a:lstStyle/>
          <a:p>
            <a:r>
              <a:t>Title Text</a:t>
            </a:r>
          </a:p>
        </p:txBody>
      </p:sp>
      <p:sp>
        <p:nvSpPr>
          <p:cNvPr id="38" name="Shape 38"/>
          <p:cNvSpPr>
            <a:spLocks noGrp="1"/>
          </p:cNvSpPr>
          <p:nvPr>
            <p:ph type="body" sz="quarter" idx="1"/>
          </p:nvPr>
        </p:nvSpPr>
        <p:spPr>
          <a:xfrm>
            <a:off x="1612900" y="7810500"/>
            <a:ext cx="6553200" cy="4432300"/>
          </a:xfrm>
          <a:prstGeom prst="rect">
            <a:avLst/>
          </a:prstGeom>
        </p:spPr>
        <p:txBody>
          <a:bodyPr/>
          <a:lstStyle>
            <a:lvl1pPr algn="ctr">
              <a:defRPr sz="3400"/>
            </a:lvl1pPr>
            <a:lvl2pPr algn="ctr">
              <a:spcBef>
                <a:spcPts val="100"/>
              </a:spcBef>
            </a:lvl2pPr>
            <a:lvl3pPr marL="0" indent="0" algn="ctr">
              <a:buClrTx/>
              <a:buSzTx/>
              <a:buFontTx/>
              <a:buNone/>
              <a:defRPr sz="3400"/>
            </a:lvl3pPr>
            <a:lvl4pPr algn="ctr">
              <a:defRPr sz="3400"/>
            </a:lvl4pPr>
            <a:lvl5pPr algn="ctr">
              <a:defRPr sz="3400"/>
            </a:lvl5pPr>
          </a:lstStyle>
          <a:p>
            <a:r>
              <a:t>Body Level One</a:t>
            </a:r>
          </a:p>
          <a:p>
            <a:pPr lvl="1"/>
            <a:r>
              <a:t>Body Level Two</a:t>
            </a:r>
          </a:p>
          <a:p>
            <a:pPr lvl="2"/>
            <a:r>
              <a:t>Body Level Three</a:t>
            </a:r>
          </a:p>
          <a:p>
            <a:pPr lvl="3"/>
            <a:r>
              <a:t>Body Level Four</a:t>
            </a:r>
          </a:p>
          <a:p>
            <a:pPr lvl="4"/>
            <a:r>
              <a:t>Body Level Five</a:t>
            </a:r>
          </a:p>
        </p:txBody>
      </p:sp>
      <p:sp>
        <p:nvSpPr>
          <p:cNvPr id="39" name="Shape 39"/>
          <p:cNvSpPr>
            <a:spLocks noGrp="1"/>
          </p:cNvSpPr>
          <p:nvPr>
            <p:ph type="body" sz="quarter" idx="17"/>
          </p:nvPr>
        </p:nvSpPr>
        <p:spPr>
          <a:xfrm>
            <a:off x="1612900" y="5621337"/>
            <a:ext cx="6553200" cy="1892301"/>
          </a:xfrm>
          <a:prstGeom prst="rect">
            <a:avLst/>
          </a:prstGeom>
        </p:spPr>
        <p:txBody>
          <a:bodyPr>
            <a:spAutoFit/>
          </a:bodyPr>
          <a:lstStyle>
            <a:lvl1pPr algn="ctr">
              <a:spcBef>
                <a:spcPts val="0"/>
              </a:spcBef>
              <a:defRPr sz="12000" spc="0">
                <a:latin typeface="+mn-lt"/>
                <a:ea typeface="+mn-ea"/>
                <a:cs typeface="+mn-cs"/>
                <a:sym typeface="Raleway Heavy"/>
              </a:defRPr>
            </a:lvl1pPr>
          </a:lstStyle>
          <a:p>
            <a:r>
              <a:t>00</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7" name="Shape 47"/>
          <p:cNvSpPr>
            <a:spLocks noGrp="1"/>
          </p:cNvSpPr>
          <p:nvPr>
            <p:ph type="title"/>
          </p:nvPr>
        </p:nvSpPr>
        <p:spPr>
          <a:xfrm>
            <a:off x="1612900" y="1716682"/>
            <a:ext cx="10789147" cy="4201518"/>
          </a:xfrm>
          <a:prstGeom prst="rect">
            <a:avLst/>
          </a:prstGeom>
        </p:spPr>
        <p:txBody>
          <a:bodyPr anchor="b">
            <a:noAutofit/>
          </a:bodyPr>
          <a:lstStyle>
            <a:lvl1pPr algn="l"/>
          </a:lstStyle>
          <a:p>
            <a:r>
              <a:t>Title Text</a:t>
            </a:r>
          </a:p>
        </p:txBody>
      </p:sp>
      <p:sp>
        <p:nvSpPr>
          <p:cNvPr id="48" name="Shape 4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Centered">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Centered No Color">
    <p:bg>
      <p:bgPr>
        <a:solidFill>
          <a:srgbClr val="FFFFFF"/>
        </a:solidFill>
        <a:effectLst/>
      </p:bgPr>
    </p:bg>
    <p:spTree>
      <p:nvGrpSpPr>
        <p:cNvPr id="1" name=""/>
        <p:cNvGrpSpPr/>
        <p:nvPr/>
      </p:nvGrpSpPr>
      <p:grpSpPr>
        <a:xfrm>
          <a:off x="0" y="0"/>
          <a:ext cx="0" cy="0"/>
          <a:chOff x="0" y="0"/>
          <a:chExt cx="0" cy="0"/>
        </a:xfrm>
      </p:grpSpPr>
      <p:sp>
        <p:nvSpPr>
          <p:cNvPr id="63" name="Shape 63"/>
          <p:cNvSpPr>
            <a:spLocks noGrp="1"/>
          </p:cNvSpPr>
          <p:nvPr>
            <p:ph type="title"/>
          </p:nvPr>
        </p:nvSpPr>
        <p:spPr>
          <a:prstGeom prst="rect">
            <a:avLst/>
          </a:prstGeom>
        </p:spPr>
        <p:txBody>
          <a:bodyPr/>
          <a:lstStyle>
            <a:lvl1pPr>
              <a:defRPr>
                <a:solidFill>
                  <a:srgbClr val="212121"/>
                </a:solidFill>
              </a:defRPr>
            </a:lvl1pPr>
          </a:lstStyle>
          <a:p>
            <a:r>
              <a:t>Title Text</a:t>
            </a:r>
          </a:p>
        </p:txBody>
      </p:sp>
      <p:sp>
        <p:nvSpPr>
          <p:cNvPr id="64" name="Shape 6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71" name="Shape 71"/>
          <p:cNvSpPr>
            <a:spLocks noGrp="1"/>
          </p:cNvSpPr>
          <p:nvPr>
            <p:ph type="sldNum" sz="quarter" idx="2"/>
          </p:nvPr>
        </p:nvSpPr>
        <p:spPr>
          <a:xfrm>
            <a:off x="21802439" y="13131800"/>
            <a:ext cx="272035" cy="266700"/>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mage">
    <p:bg>
      <p:bgPr>
        <a:solidFill>
          <a:srgbClr val="FFFFFF"/>
        </a:solidFill>
        <a:effectLst/>
      </p:bgPr>
    </p:bg>
    <p:spTree>
      <p:nvGrpSpPr>
        <p:cNvPr id="1" name=""/>
        <p:cNvGrpSpPr/>
        <p:nvPr/>
      </p:nvGrpSpPr>
      <p:grpSpPr>
        <a:xfrm>
          <a:off x="0" y="0"/>
          <a:ext cx="0" cy="0"/>
          <a:chOff x="0" y="0"/>
          <a:chExt cx="0" cy="0"/>
        </a:xfrm>
      </p:grpSpPr>
      <p:sp>
        <p:nvSpPr>
          <p:cNvPr id="78" name="Shape 78"/>
          <p:cNvSpPr>
            <a:spLocks noGrp="1"/>
          </p:cNvSpPr>
          <p:nvPr>
            <p:ph type="pic" idx="13"/>
          </p:nvPr>
        </p:nvSpPr>
        <p:spPr>
          <a:xfrm>
            <a:off x="0" y="0"/>
            <a:ext cx="24384000" cy="13716000"/>
          </a:xfrm>
          <a:prstGeom prst="rect">
            <a:avLst/>
          </a:prstGeom>
        </p:spPr>
        <p:txBody>
          <a:bodyPr lIns="91439" tIns="45719" rIns="91439" bIns="45719"/>
          <a:lstStyle/>
          <a:p>
            <a:endParaRPr/>
          </a:p>
        </p:txBody>
      </p:sp>
      <p:sp>
        <p:nvSpPr>
          <p:cNvPr id="79" name="Shape 79"/>
          <p:cNvSpPr>
            <a:spLocks noGrp="1"/>
          </p:cNvSpPr>
          <p:nvPr>
            <p:ph type="sldNum" sz="quarter" idx="2"/>
          </p:nvPr>
        </p:nvSpPr>
        <p:spPr>
          <a:xfrm>
            <a:off x="21802439" y="13131800"/>
            <a:ext cx="272035" cy="266700"/>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F53E54"/>
        </a:solidFill>
        <a:effectLst/>
      </p:bgPr>
    </p:bg>
    <p:spTree>
      <p:nvGrpSpPr>
        <p:cNvPr id="1" name=""/>
        <p:cNvGrpSpPr/>
        <p:nvPr/>
      </p:nvGrpSpPr>
      <p:grpSpPr>
        <a:xfrm>
          <a:off x="0" y="0"/>
          <a:ext cx="0" cy="0"/>
          <a:chOff x="0" y="0"/>
          <a:chExt cx="0" cy="0"/>
        </a:xfrm>
      </p:grpSpPr>
      <p:sp>
        <p:nvSpPr>
          <p:cNvPr id="86" name="Shape 86"/>
          <p:cNvSpPr>
            <a:spLocks noGrp="1"/>
          </p:cNvSpPr>
          <p:nvPr>
            <p:ph type="title"/>
          </p:nvPr>
        </p:nvSpPr>
        <p:spPr>
          <a:xfrm>
            <a:off x="1562100" y="4356000"/>
            <a:ext cx="19621500" cy="5004000"/>
          </a:xfrm>
          <a:prstGeom prst="rect">
            <a:avLst/>
          </a:prstGeom>
        </p:spPr>
        <p:txBody>
          <a:bodyPr lIns="50800" tIns="50800" rIns="50800" bIns="50800" anchor="ctr">
            <a:noAutofit/>
          </a:bodyPr>
          <a:lstStyle>
            <a:lvl1pPr algn="l">
              <a:defRPr sz="14000" spc="0"/>
            </a:lvl1pPr>
          </a:lstStyle>
          <a:p>
            <a:r>
              <a:t>Title Text</a:t>
            </a:r>
          </a:p>
        </p:txBody>
      </p:sp>
      <p:sp>
        <p:nvSpPr>
          <p:cNvPr id="87" name="Shape 87"/>
          <p:cNvSpPr>
            <a:spLocks noGrp="1"/>
          </p:cNvSpPr>
          <p:nvPr>
            <p:ph type="sldNum" sz="quarter" idx="2"/>
          </p:nvPr>
        </p:nvSpPr>
        <p:spPr>
          <a:xfrm>
            <a:off x="21811964" y="13220700"/>
            <a:ext cx="272035" cy="266700"/>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4BF9D"/>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12900" y="1473200"/>
            <a:ext cx="21158200" cy="177760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r>
              <a:t>Title Text</a:t>
            </a:r>
          </a:p>
        </p:txBody>
      </p:sp>
      <p:sp>
        <p:nvSpPr>
          <p:cNvPr id="3" name="Shape 3"/>
          <p:cNvSpPr/>
          <p:nvPr/>
        </p:nvSpPr>
        <p:spPr>
          <a:xfrm>
            <a:off x="1451348" y="13079412"/>
            <a:ext cx="4431656"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1200" cap="all">
                <a:solidFill>
                  <a:srgbClr val="D6D6D6"/>
                </a:solidFill>
                <a:latin typeface="Open Sans Extrabold"/>
                <a:ea typeface="Open Sans Extrabold"/>
                <a:cs typeface="Open Sans Extrabold"/>
                <a:sym typeface="Open Sans Extrabold"/>
              </a:defRPr>
            </a:lvl1pPr>
          </a:lstStyle>
          <a:p>
            <a:r>
              <a:t>© Comany Name 2015 / proprietary &amp; confidential</a:t>
            </a:r>
          </a:p>
        </p:txBody>
      </p:sp>
      <p:sp>
        <p:nvSpPr>
          <p:cNvPr id="4" name="Shape 4"/>
          <p:cNvSpPr/>
          <p:nvPr/>
        </p:nvSpPr>
        <p:spPr>
          <a:xfrm>
            <a:off x="22506347" y="13081000"/>
            <a:ext cx="488231" cy="317500"/>
          </a:xfrm>
          <a:prstGeom prst="rect">
            <a:avLst/>
          </a:prstGeom>
          <a:ln w="12700">
            <a:miter lim="400000"/>
          </a:ln>
        </p:spPr>
        <p:txBody>
          <a:bodyPr wrap="none" lIns="50800" tIns="50800" rIns="50800" bIns="50800">
            <a:spAutoFit/>
          </a:bodyPr>
          <a:lstStyle/>
          <a:p>
            <a:pPr>
              <a:defRPr sz="1200" cap="all">
                <a:solidFill>
                  <a:srgbClr val="D6D6D6"/>
                </a:solidFill>
                <a:latin typeface="Open Sans Extrabold"/>
                <a:ea typeface="Open Sans Extrabold"/>
                <a:cs typeface="Open Sans Extrabold"/>
                <a:sym typeface="Open Sans Extrabold"/>
              </a:defRPr>
            </a:pPr>
            <a:endParaRPr/>
          </a:p>
        </p:txBody>
      </p:sp>
      <p:sp>
        <p:nvSpPr>
          <p:cNvPr id="5" name="Shape 5"/>
          <p:cNvSpPr>
            <a:spLocks noGrp="1"/>
          </p:cNvSpPr>
          <p:nvPr>
            <p:ph type="body" idx="1"/>
          </p:nvPr>
        </p:nvSpPr>
        <p:spPr>
          <a:xfrm>
            <a:off x="1600200" y="6184900"/>
            <a:ext cx="20345400" cy="4432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2pPr>
              <a:spcBef>
                <a:spcPts val="0"/>
              </a:spcBef>
              <a:defRPr sz="3400"/>
            </a:lvl2pPr>
            <a:lvl3pPr>
              <a:buClr>
                <a:srgbClr val="686969"/>
              </a:buClr>
              <a:buFont typeface="Lucida Grande"/>
              <a:buChar char="‣"/>
            </a:lvl3pPr>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21809583" y="13068300"/>
            <a:ext cx="272035" cy="266700"/>
          </a:xfrm>
          <a:prstGeom prst="rect">
            <a:avLst/>
          </a:prstGeom>
          <a:ln w="12700">
            <a:miter lim="400000"/>
          </a:ln>
        </p:spPr>
        <p:txBody>
          <a:bodyPr wrap="none" lIns="50800" tIns="50800" rIns="50800" bIns="50800">
            <a:spAutoFit/>
          </a:bodyPr>
          <a:lstStyle>
            <a:lvl1pPr>
              <a:defRPr sz="1200">
                <a:solidFill>
                  <a:srgbClr val="B5B5B5"/>
                </a:solidFill>
                <a:latin typeface="Whitney-Bold"/>
                <a:ea typeface="Whitney-Bold"/>
                <a:cs typeface="Whitney-Bold"/>
                <a:sym typeface="Whitney-Bold"/>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marL="0" marR="0" indent="0" algn="ctr" defTabSz="825500" latinLnBrk="0">
        <a:lnSpc>
          <a:spcPct val="100000"/>
        </a:lnSpc>
        <a:spcBef>
          <a:spcPts val="0"/>
        </a:spcBef>
        <a:spcAft>
          <a:spcPts val="0"/>
        </a:spcAft>
        <a:buClrTx/>
        <a:buSzTx/>
        <a:buFontTx/>
        <a:buNone/>
        <a:tabLst/>
        <a:defRPr sz="10400" b="0" i="0" u="none" strike="noStrike" cap="none" spc="0" baseline="0">
          <a:ln>
            <a:noFill/>
          </a:ln>
          <a:solidFill>
            <a:srgbClr val="FFFFFF"/>
          </a:solidFill>
          <a:uFillTx/>
          <a:latin typeface="+mn-lt"/>
          <a:ea typeface="+mn-ea"/>
          <a:cs typeface="+mn-cs"/>
          <a:sym typeface="Raleway Heavy"/>
        </a:defRPr>
      </a:lvl1pPr>
      <a:lvl2pPr marL="0" marR="0" indent="228600" algn="ctr" defTabSz="825500" latinLnBrk="0">
        <a:lnSpc>
          <a:spcPct val="100000"/>
        </a:lnSpc>
        <a:spcBef>
          <a:spcPts val="0"/>
        </a:spcBef>
        <a:spcAft>
          <a:spcPts val="0"/>
        </a:spcAft>
        <a:buClrTx/>
        <a:buSzTx/>
        <a:buFontTx/>
        <a:buNone/>
        <a:tabLst/>
        <a:defRPr sz="10400" b="0" i="0" u="none" strike="noStrike" cap="none" spc="0" baseline="0">
          <a:ln>
            <a:noFill/>
          </a:ln>
          <a:solidFill>
            <a:srgbClr val="FFFFFF"/>
          </a:solidFill>
          <a:uFillTx/>
          <a:latin typeface="+mn-lt"/>
          <a:ea typeface="+mn-ea"/>
          <a:cs typeface="+mn-cs"/>
          <a:sym typeface="Raleway Heavy"/>
        </a:defRPr>
      </a:lvl2pPr>
      <a:lvl3pPr marL="0" marR="0" indent="457200" algn="ctr" defTabSz="825500" latinLnBrk="0">
        <a:lnSpc>
          <a:spcPct val="100000"/>
        </a:lnSpc>
        <a:spcBef>
          <a:spcPts val="0"/>
        </a:spcBef>
        <a:spcAft>
          <a:spcPts val="0"/>
        </a:spcAft>
        <a:buClrTx/>
        <a:buSzTx/>
        <a:buFontTx/>
        <a:buNone/>
        <a:tabLst/>
        <a:defRPr sz="10400" b="0" i="0" u="none" strike="noStrike" cap="none" spc="0" baseline="0">
          <a:ln>
            <a:noFill/>
          </a:ln>
          <a:solidFill>
            <a:srgbClr val="FFFFFF"/>
          </a:solidFill>
          <a:uFillTx/>
          <a:latin typeface="+mn-lt"/>
          <a:ea typeface="+mn-ea"/>
          <a:cs typeface="+mn-cs"/>
          <a:sym typeface="Raleway Heavy"/>
        </a:defRPr>
      </a:lvl3pPr>
      <a:lvl4pPr marL="0" marR="0" indent="685800" algn="ctr" defTabSz="825500" latinLnBrk="0">
        <a:lnSpc>
          <a:spcPct val="100000"/>
        </a:lnSpc>
        <a:spcBef>
          <a:spcPts val="0"/>
        </a:spcBef>
        <a:spcAft>
          <a:spcPts val="0"/>
        </a:spcAft>
        <a:buClrTx/>
        <a:buSzTx/>
        <a:buFontTx/>
        <a:buNone/>
        <a:tabLst/>
        <a:defRPr sz="10400" b="0" i="0" u="none" strike="noStrike" cap="none" spc="0" baseline="0">
          <a:ln>
            <a:noFill/>
          </a:ln>
          <a:solidFill>
            <a:srgbClr val="FFFFFF"/>
          </a:solidFill>
          <a:uFillTx/>
          <a:latin typeface="+mn-lt"/>
          <a:ea typeface="+mn-ea"/>
          <a:cs typeface="+mn-cs"/>
          <a:sym typeface="Raleway Heavy"/>
        </a:defRPr>
      </a:lvl4pPr>
      <a:lvl5pPr marL="0" marR="0" indent="914400" algn="ctr" defTabSz="825500" latinLnBrk="0">
        <a:lnSpc>
          <a:spcPct val="100000"/>
        </a:lnSpc>
        <a:spcBef>
          <a:spcPts val="0"/>
        </a:spcBef>
        <a:spcAft>
          <a:spcPts val="0"/>
        </a:spcAft>
        <a:buClrTx/>
        <a:buSzTx/>
        <a:buFontTx/>
        <a:buNone/>
        <a:tabLst/>
        <a:defRPr sz="10400" b="0" i="0" u="none" strike="noStrike" cap="none" spc="0" baseline="0">
          <a:ln>
            <a:noFill/>
          </a:ln>
          <a:solidFill>
            <a:srgbClr val="FFFFFF"/>
          </a:solidFill>
          <a:uFillTx/>
          <a:latin typeface="+mn-lt"/>
          <a:ea typeface="+mn-ea"/>
          <a:cs typeface="+mn-cs"/>
          <a:sym typeface="Raleway Heavy"/>
        </a:defRPr>
      </a:lvl5pPr>
      <a:lvl6pPr marL="0" marR="0" indent="1143000" algn="ctr" defTabSz="825500" latinLnBrk="0">
        <a:lnSpc>
          <a:spcPct val="100000"/>
        </a:lnSpc>
        <a:spcBef>
          <a:spcPts val="0"/>
        </a:spcBef>
        <a:spcAft>
          <a:spcPts val="0"/>
        </a:spcAft>
        <a:buClrTx/>
        <a:buSzTx/>
        <a:buFontTx/>
        <a:buNone/>
        <a:tabLst/>
        <a:defRPr sz="10400" b="0" i="0" u="none" strike="noStrike" cap="none" spc="0" baseline="0">
          <a:ln>
            <a:noFill/>
          </a:ln>
          <a:solidFill>
            <a:srgbClr val="FFFFFF"/>
          </a:solidFill>
          <a:uFillTx/>
          <a:latin typeface="+mn-lt"/>
          <a:ea typeface="+mn-ea"/>
          <a:cs typeface="+mn-cs"/>
          <a:sym typeface="Raleway Heavy"/>
        </a:defRPr>
      </a:lvl6pPr>
      <a:lvl7pPr marL="0" marR="0" indent="1371600" algn="ctr" defTabSz="825500" latinLnBrk="0">
        <a:lnSpc>
          <a:spcPct val="100000"/>
        </a:lnSpc>
        <a:spcBef>
          <a:spcPts val="0"/>
        </a:spcBef>
        <a:spcAft>
          <a:spcPts val="0"/>
        </a:spcAft>
        <a:buClrTx/>
        <a:buSzTx/>
        <a:buFontTx/>
        <a:buNone/>
        <a:tabLst/>
        <a:defRPr sz="10400" b="0" i="0" u="none" strike="noStrike" cap="none" spc="0" baseline="0">
          <a:ln>
            <a:noFill/>
          </a:ln>
          <a:solidFill>
            <a:srgbClr val="FFFFFF"/>
          </a:solidFill>
          <a:uFillTx/>
          <a:latin typeface="+mn-lt"/>
          <a:ea typeface="+mn-ea"/>
          <a:cs typeface="+mn-cs"/>
          <a:sym typeface="Raleway Heavy"/>
        </a:defRPr>
      </a:lvl7pPr>
      <a:lvl8pPr marL="0" marR="0" indent="1600200" algn="ctr" defTabSz="825500" latinLnBrk="0">
        <a:lnSpc>
          <a:spcPct val="100000"/>
        </a:lnSpc>
        <a:spcBef>
          <a:spcPts val="0"/>
        </a:spcBef>
        <a:spcAft>
          <a:spcPts val="0"/>
        </a:spcAft>
        <a:buClrTx/>
        <a:buSzTx/>
        <a:buFontTx/>
        <a:buNone/>
        <a:tabLst/>
        <a:defRPr sz="10400" b="0" i="0" u="none" strike="noStrike" cap="none" spc="0" baseline="0">
          <a:ln>
            <a:noFill/>
          </a:ln>
          <a:solidFill>
            <a:srgbClr val="FFFFFF"/>
          </a:solidFill>
          <a:uFillTx/>
          <a:latin typeface="+mn-lt"/>
          <a:ea typeface="+mn-ea"/>
          <a:cs typeface="+mn-cs"/>
          <a:sym typeface="Raleway Heavy"/>
        </a:defRPr>
      </a:lvl8pPr>
      <a:lvl9pPr marL="0" marR="0" indent="1828800" algn="ctr" defTabSz="825500" latinLnBrk="0">
        <a:lnSpc>
          <a:spcPct val="100000"/>
        </a:lnSpc>
        <a:spcBef>
          <a:spcPts val="0"/>
        </a:spcBef>
        <a:spcAft>
          <a:spcPts val="0"/>
        </a:spcAft>
        <a:buClrTx/>
        <a:buSzTx/>
        <a:buFontTx/>
        <a:buNone/>
        <a:tabLst/>
        <a:defRPr sz="10400" b="0" i="0" u="none" strike="noStrike" cap="none" spc="0" baseline="0">
          <a:ln>
            <a:noFill/>
          </a:ln>
          <a:solidFill>
            <a:srgbClr val="FFFFFF"/>
          </a:solidFill>
          <a:uFillTx/>
          <a:latin typeface="+mn-lt"/>
          <a:ea typeface="+mn-ea"/>
          <a:cs typeface="+mn-cs"/>
          <a:sym typeface="Raleway Heavy"/>
        </a:defRPr>
      </a:lvl9pPr>
    </p:titleStyle>
    <p:bodyStyle>
      <a:lvl1pPr marL="0" marR="0" indent="0" algn="l" defTabSz="825500" rtl="0" latinLnBrk="0">
        <a:lnSpc>
          <a:spcPct val="100000"/>
        </a:lnSpc>
        <a:spcBef>
          <a:spcPts val="100"/>
        </a:spcBef>
        <a:spcAft>
          <a:spcPts val="0"/>
        </a:spcAft>
        <a:buClrTx/>
        <a:buSzTx/>
        <a:buFontTx/>
        <a:buNone/>
        <a:tabLst/>
        <a:defRPr sz="3700" b="0" i="0" u="none" strike="noStrike" cap="none" spc="0" baseline="0">
          <a:ln>
            <a:noFill/>
          </a:ln>
          <a:solidFill>
            <a:srgbClr val="FFFFFF"/>
          </a:solidFill>
          <a:uFillTx/>
          <a:latin typeface="Merriweather"/>
          <a:ea typeface="Merriweather"/>
          <a:cs typeface="Merriweather"/>
          <a:sym typeface="Merriweather"/>
        </a:defRPr>
      </a:lvl1pPr>
      <a:lvl2pPr marL="0" marR="0" indent="0" algn="l" defTabSz="825500" rtl="0" latinLnBrk="0">
        <a:lnSpc>
          <a:spcPct val="100000"/>
        </a:lnSpc>
        <a:spcBef>
          <a:spcPts val="100"/>
        </a:spcBef>
        <a:spcAft>
          <a:spcPts val="0"/>
        </a:spcAft>
        <a:buClrTx/>
        <a:buSzTx/>
        <a:buFontTx/>
        <a:buNone/>
        <a:tabLst/>
        <a:defRPr sz="3700" b="0" i="0" u="none" strike="noStrike" cap="none" spc="0" baseline="0">
          <a:ln>
            <a:noFill/>
          </a:ln>
          <a:solidFill>
            <a:srgbClr val="FFFFFF"/>
          </a:solidFill>
          <a:uFillTx/>
          <a:latin typeface="Merriweather"/>
          <a:ea typeface="Merriweather"/>
          <a:cs typeface="Merriweather"/>
          <a:sym typeface="Merriweather"/>
        </a:defRPr>
      </a:lvl2pPr>
      <a:lvl3pPr marL="642055" marR="0" indent="-261055" algn="l" defTabSz="825500" rtl="0" latinLnBrk="0">
        <a:lnSpc>
          <a:spcPct val="100000"/>
        </a:lnSpc>
        <a:spcBef>
          <a:spcPts val="100"/>
        </a:spcBef>
        <a:spcAft>
          <a:spcPts val="0"/>
        </a:spcAft>
        <a:buClrTx/>
        <a:buSzPct val="70000"/>
        <a:buFontTx/>
        <a:buChar char="•"/>
        <a:tabLst/>
        <a:defRPr sz="3700" b="0" i="0" u="none" strike="noStrike" cap="none" spc="0" baseline="0">
          <a:ln>
            <a:noFill/>
          </a:ln>
          <a:solidFill>
            <a:srgbClr val="FFFFFF"/>
          </a:solidFill>
          <a:uFillTx/>
          <a:latin typeface="Merriweather"/>
          <a:ea typeface="Merriweather"/>
          <a:cs typeface="Merriweather"/>
          <a:sym typeface="Merriweather"/>
        </a:defRPr>
      </a:lvl3pPr>
      <a:lvl4pPr marL="0" marR="0" indent="0" algn="l" defTabSz="825500" rtl="0" latinLnBrk="0">
        <a:lnSpc>
          <a:spcPct val="100000"/>
        </a:lnSpc>
        <a:spcBef>
          <a:spcPts val="100"/>
        </a:spcBef>
        <a:spcAft>
          <a:spcPts val="0"/>
        </a:spcAft>
        <a:buClrTx/>
        <a:buSzTx/>
        <a:buFontTx/>
        <a:buNone/>
        <a:tabLst/>
        <a:defRPr sz="3700" b="0" i="0" u="none" strike="noStrike" cap="none" spc="0" baseline="0">
          <a:ln>
            <a:noFill/>
          </a:ln>
          <a:solidFill>
            <a:srgbClr val="FFFFFF"/>
          </a:solidFill>
          <a:uFillTx/>
          <a:latin typeface="Merriweather"/>
          <a:ea typeface="Merriweather"/>
          <a:cs typeface="Merriweather"/>
          <a:sym typeface="Merriweather"/>
        </a:defRPr>
      </a:lvl4pPr>
      <a:lvl5pPr marL="0" marR="0" indent="0" algn="l" defTabSz="825500" rtl="0" latinLnBrk="0">
        <a:lnSpc>
          <a:spcPct val="100000"/>
        </a:lnSpc>
        <a:spcBef>
          <a:spcPts val="100"/>
        </a:spcBef>
        <a:spcAft>
          <a:spcPts val="0"/>
        </a:spcAft>
        <a:buClrTx/>
        <a:buSzTx/>
        <a:buFontTx/>
        <a:buNone/>
        <a:tabLst/>
        <a:defRPr sz="3700" b="0" i="0" u="none" strike="noStrike" cap="none" spc="0" baseline="0">
          <a:ln>
            <a:noFill/>
          </a:ln>
          <a:solidFill>
            <a:srgbClr val="FFFFFF"/>
          </a:solidFill>
          <a:uFillTx/>
          <a:latin typeface="Merriweather"/>
          <a:ea typeface="Merriweather"/>
          <a:cs typeface="Merriweather"/>
          <a:sym typeface="Merriweather"/>
        </a:defRPr>
      </a:lvl5pPr>
      <a:lvl6pPr marL="0" marR="0" indent="355600" algn="l" defTabSz="825500" rtl="0" latinLnBrk="0">
        <a:lnSpc>
          <a:spcPct val="100000"/>
        </a:lnSpc>
        <a:spcBef>
          <a:spcPts val="100"/>
        </a:spcBef>
        <a:spcAft>
          <a:spcPts val="0"/>
        </a:spcAft>
        <a:buClrTx/>
        <a:buSzTx/>
        <a:buFontTx/>
        <a:buNone/>
        <a:tabLst/>
        <a:defRPr sz="3700" b="0" i="0" u="none" strike="noStrike" cap="none" spc="0" baseline="0">
          <a:ln>
            <a:noFill/>
          </a:ln>
          <a:solidFill>
            <a:srgbClr val="FFFFFF"/>
          </a:solidFill>
          <a:uFillTx/>
          <a:latin typeface="Merriweather"/>
          <a:ea typeface="Merriweather"/>
          <a:cs typeface="Merriweather"/>
          <a:sym typeface="Merriweather"/>
        </a:defRPr>
      </a:lvl6pPr>
      <a:lvl7pPr marL="0" marR="0" indent="711200" algn="l" defTabSz="825500" rtl="0" latinLnBrk="0">
        <a:lnSpc>
          <a:spcPct val="100000"/>
        </a:lnSpc>
        <a:spcBef>
          <a:spcPts val="100"/>
        </a:spcBef>
        <a:spcAft>
          <a:spcPts val="0"/>
        </a:spcAft>
        <a:buClrTx/>
        <a:buSzTx/>
        <a:buFontTx/>
        <a:buNone/>
        <a:tabLst/>
        <a:defRPr sz="3700" b="0" i="0" u="none" strike="noStrike" cap="none" spc="0" baseline="0">
          <a:ln>
            <a:noFill/>
          </a:ln>
          <a:solidFill>
            <a:srgbClr val="FFFFFF"/>
          </a:solidFill>
          <a:uFillTx/>
          <a:latin typeface="Merriweather"/>
          <a:ea typeface="Merriweather"/>
          <a:cs typeface="Merriweather"/>
          <a:sym typeface="Merriweather"/>
        </a:defRPr>
      </a:lvl7pPr>
      <a:lvl8pPr marL="0" marR="0" indent="1066800" algn="l" defTabSz="825500" rtl="0" latinLnBrk="0">
        <a:lnSpc>
          <a:spcPct val="100000"/>
        </a:lnSpc>
        <a:spcBef>
          <a:spcPts val="100"/>
        </a:spcBef>
        <a:spcAft>
          <a:spcPts val="0"/>
        </a:spcAft>
        <a:buClrTx/>
        <a:buSzTx/>
        <a:buFontTx/>
        <a:buNone/>
        <a:tabLst/>
        <a:defRPr sz="3700" b="0" i="0" u="none" strike="noStrike" cap="none" spc="0" baseline="0">
          <a:ln>
            <a:noFill/>
          </a:ln>
          <a:solidFill>
            <a:srgbClr val="FFFFFF"/>
          </a:solidFill>
          <a:uFillTx/>
          <a:latin typeface="Merriweather"/>
          <a:ea typeface="Merriweather"/>
          <a:cs typeface="Merriweather"/>
          <a:sym typeface="Merriweather"/>
        </a:defRPr>
      </a:lvl8pPr>
      <a:lvl9pPr marL="0" marR="0" indent="1422400" algn="l" defTabSz="825500" rtl="0" latinLnBrk="0">
        <a:lnSpc>
          <a:spcPct val="100000"/>
        </a:lnSpc>
        <a:spcBef>
          <a:spcPts val="100"/>
        </a:spcBef>
        <a:spcAft>
          <a:spcPts val="0"/>
        </a:spcAft>
        <a:buClrTx/>
        <a:buSzTx/>
        <a:buFontTx/>
        <a:buNone/>
        <a:tabLst/>
        <a:defRPr sz="3700" b="0" i="0" u="none" strike="noStrike" cap="none" spc="0" baseline="0">
          <a:ln>
            <a:noFill/>
          </a:ln>
          <a:solidFill>
            <a:srgbClr val="FFFFFF"/>
          </a:solidFill>
          <a:uFillTx/>
          <a:latin typeface="Merriweather"/>
          <a:ea typeface="Merriweather"/>
          <a:cs typeface="Merriweather"/>
          <a:sym typeface="Merriweather"/>
        </a:defRPr>
      </a:lvl9pPr>
    </p:bodyStyle>
    <p:otherStyle>
      <a:lvl1pPr marL="0" marR="0" indent="0" algn="ctr" defTabSz="8255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Whitney-Bold"/>
        </a:defRPr>
      </a:lvl1pPr>
      <a:lvl2pPr marL="0" marR="0" indent="228600" algn="ctr" defTabSz="8255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Whitney-Bold"/>
        </a:defRPr>
      </a:lvl2pPr>
      <a:lvl3pPr marL="0" marR="0" indent="457200" algn="ctr" defTabSz="8255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Whitney-Bold"/>
        </a:defRPr>
      </a:lvl3pPr>
      <a:lvl4pPr marL="0" marR="0" indent="685800" algn="ctr" defTabSz="8255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Whitney-Bold"/>
        </a:defRPr>
      </a:lvl4pPr>
      <a:lvl5pPr marL="0" marR="0" indent="914400" algn="ctr" defTabSz="8255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Whitney-Bold"/>
        </a:defRPr>
      </a:lvl5pPr>
      <a:lvl6pPr marL="0" marR="0" indent="1143000" algn="ctr" defTabSz="8255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Whitney-Bold"/>
        </a:defRPr>
      </a:lvl6pPr>
      <a:lvl7pPr marL="0" marR="0" indent="1371600" algn="ctr" defTabSz="8255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Whitney-Bold"/>
        </a:defRPr>
      </a:lvl7pPr>
      <a:lvl8pPr marL="0" marR="0" indent="1600200" algn="ctr" defTabSz="8255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Whitney-Bold"/>
        </a:defRPr>
      </a:lvl8pPr>
      <a:lvl9pPr marL="0" marR="0" indent="1828800" algn="ctr" defTabSz="8255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Whitney-Bold"/>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chart" Target="../charts/char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mailto:founder.name@company.co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hart" Target="../charts/char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prstGeom prst="rect">
            <a:avLst/>
          </a:prstGeom>
        </p:spPr>
        <p:txBody>
          <a:bodyPr>
            <a:normAutofit fontScale="90000"/>
          </a:bodyPr>
          <a:lstStyle>
            <a:lvl1pPr defTabSz="800735">
              <a:defRPr sz="10088" spc="0"/>
            </a:lvl1pPr>
          </a:lstStyle>
          <a:p>
            <a:r>
              <a:t>The Million Dollar Deck Template</a:t>
            </a:r>
          </a:p>
        </p:txBody>
      </p:sp>
      <p:sp>
        <p:nvSpPr>
          <p:cNvPr id="141" name="Shape 141"/>
          <p:cNvSpPr/>
          <p:nvPr/>
        </p:nvSpPr>
        <p:spPr>
          <a:xfrm>
            <a:off x="9555327" y="3532716"/>
            <a:ext cx="5273346"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404040"/>
                </a:solidFill>
              </a:defRPr>
            </a:lvl1pPr>
          </a:lstStyle>
          <a:p>
            <a:r>
              <a:t>Based on the book…</a:t>
            </a:r>
          </a:p>
        </p:txBody>
      </p:sp>
      <p:pic>
        <p:nvPicPr>
          <p:cNvPr id="142" name="GetBacked _3D_Cover.jpg"/>
          <p:cNvPicPr>
            <a:picLocks noChangeAspect="1"/>
          </p:cNvPicPr>
          <p:nvPr/>
        </p:nvPicPr>
        <p:blipFill>
          <a:blip r:embed="rId3">
            <a:extLst/>
          </a:blip>
          <a:stretch>
            <a:fillRect/>
          </a:stretch>
        </p:blipFill>
        <p:spPr>
          <a:xfrm>
            <a:off x="7280076" y="4538530"/>
            <a:ext cx="9823992" cy="7750467"/>
          </a:xfrm>
          <a:prstGeom prst="rect">
            <a:avLst/>
          </a:prstGeom>
          <a:ln w="12700">
            <a:miter lim="400000"/>
          </a:ln>
        </p:spPr>
      </p:pic>
      <p:sp>
        <p:nvSpPr>
          <p:cNvPr id="143" name="Shape 143"/>
          <p:cNvSpPr/>
          <p:nvPr/>
        </p:nvSpPr>
        <p:spPr>
          <a:xfrm>
            <a:off x="10548785" y="467386"/>
            <a:ext cx="3286430"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404040"/>
                </a:solidFill>
              </a:defRPr>
            </a:lvl1pPr>
          </a:lstStyle>
          <a:p>
            <a:r>
              <a:t>Welcome to</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p:cNvSpPr>
          <p:nvPr>
            <p:ph type="title"/>
          </p:nvPr>
        </p:nvSpPr>
        <p:spPr>
          <a:prstGeom prst="rect">
            <a:avLst/>
          </a:prstGeom>
        </p:spPr>
        <p:txBody>
          <a:bodyPr/>
          <a:lstStyle/>
          <a:p>
            <a:r>
              <a:t>Competition</a:t>
            </a:r>
          </a:p>
        </p:txBody>
      </p:sp>
      <p:pic>
        <p:nvPicPr>
          <p:cNvPr id="199" name="dropbox-stacked-white.png"/>
          <p:cNvPicPr>
            <a:picLocks noChangeAspect="1"/>
          </p:cNvPicPr>
          <p:nvPr/>
        </p:nvPicPr>
        <p:blipFill>
          <a:blip r:embed="rId3">
            <a:extLst/>
          </a:blip>
          <a:stretch>
            <a:fillRect/>
          </a:stretch>
        </p:blipFill>
        <p:spPr>
          <a:xfrm>
            <a:off x="11353800" y="5100637"/>
            <a:ext cx="1676400" cy="2717801"/>
          </a:xfrm>
          <a:prstGeom prst="rect">
            <a:avLst/>
          </a:prstGeom>
          <a:ln w="12700">
            <a:miter lim="400000"/>
          </a:ln>
        </p:spPr>
      </p:pic>
      <p:pic>
        <p:nvPicPr>
          <p:cNvPr id="200" name="dropbox-stacked-white.png"/>
          <p:cNvPicPr>
            <a:picLocks noChangeAspect="1"/>
          </p:cNvPicPr>
          <p:nvPr/>
        </p:nvPicPr>
        <p:blipFill>
          <a:blip r:embed="rId3">
            <a:extLst/>
          </a:blip>
          <a:stretch>
            <a:fillRect/>
          </a:stretch>
        </p:blipFill>
        <p:spPr>
          <a:xfrm>
            <a:off x="19497623" y="5100637"/>
            <a:ext cx="1676401" cy="2717801"/>
          </a:xfrm>
          <a:prstGeom prst="rect">
            <a:avLst/>
          </a:prstGeom>
          <a:ln w="12700">
            <a:miter lim="400000"/>
          </a:ln>
        </p:spPr>
      </p:pic>
      <p:pic>
        <p:nvPicPr>
          <p:cNvPr id="201" name="dropbox-stacked-white.png"/>
          <p:cNvPicPr>
            <a:picLocks noChangeAspect="1"/>
          </p:cNvPicPr>
          <p:nvPr/>
        </p:nvPicPr>
        <p:blipFill>
          <a:blip r:embed="rId3">
            <a:extLst/>
          </a:blip>
          <a:stretch>
            <a:fillRect/>
          </a:stretch>
        </p:blipFill>
        <p:spPr>
          <a:xfrm>
            <a:off x="2828975" y="5100637"/>
            <a:ext cx="1676401" cy="2717801"/>
          </a:xfrm>
          <a:prstGeom prst="rect">
            <a:avLst/>
          </a:prstGeom>
          <a:ln w="12700">
            <a:miter lim="400000"/>
          </a:ln>
        </p:spPr>
      </p:pic>
      <p:sp>
        <p:nvSpPr>
          <p:cNvPr id="202" name="Shape 202"/>
          <p:cNvSpPr/>
          <p:nvPr/>
        </p:nvSpPr>
        <p:spPr>
          <a:xfrm>
            <a:off x="1747292" y="8001000"/>
            <a:ext cx="3839767"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0">
              <a:spcBef>
                <a:spcPts val="100"/>
              </a:spcBef>
              <a:defRPr sz="3400">
                <a:latin typeface="Merriweather"/>
                <a:ea typeface="Merriweather"/>
                <a:cs typeface="Merriweather"/>
                <a:sym typeface="Merriweather"/>
              </a:defRPr>
            </a:pPr>
            <a:r>
              <a:t>Why we’re better</a:t>
            </a:r>
          </a:p>
        </p:txBody>
      </p:sp>
      <p:sp>
        <p:nvSpPr>
          <p:cNvPr id="203" name="Shape 203"/>
          <p:cNvSpPr/>
          <p:nvPr/>
        </p:nvSpPr>
        <p:spPr>
          <a:xfrm>
            <a:off x="10272117" y="8001000"/>
            <a:ext cx="3839766"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0">
              <a:spcBef>
                <a:spcPts val="100"/>
              </a:spcBef>
              <a:defRPr sz="3400">
                <a:latin typeface="Merriweather"/>
                <a:ea typeface="Merriweather"/>
                <a:cs typeface="Merriweather"/>
                <a:sym typeface="Merriweather"/>
              </a:defRPr>
            </a:pPr>
            <a:r>
              <a:t>Why we’re better</a:t>
            </a:r>
          </a:p>
        </p:txBody>
      </p:sp>
      <p:sp>
        <p:nvSpPr>
          <p:cNvPr id="204" name="Shape 204"/>
          <p:cNvSpPr/>
          <p:nvPr/>
        </p:nvSpPr>
        <p:spPr>
          <a:xfrm>
            <a:off x="18415941" y="8001000"/>
            <a:ext cx="3839766"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0">
              <a:spcBef>
                <a:spcPts val="100"/>
              </a:spcBef>
              <a:defRPr sz="3400">
                <a:latin typeface="Merriweather"/>
                <a:ea typeface="Merriweather"/>
                <a:cs typeface="Merriweather"/>
                <a:sym typeface="Merriweather"/>
              </a:defRPr>
            </a:pPr>
            <a:r>
              <a:t>Why we’re better</a:t>
            </a:r>
          </a:p>
        </p:txBody>
      </p:sp>
    </p:spTree>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title"/>
          </p:nvPr>
        </p:nvSpPr>
        <p:spPr>
          <a:xfrm>
            <a:off x="1612899" y="533400"/>
            <a:ext cx="8487074" cy="1115219"/>
          </a:xfrm>
          <a:prstGeom prst="rect">
            <a:avLst/>
          </a:prstGeom>
        </p:spPr>
        <p:txBody>
          <a:bodyPr>
            <a:normAutofit fontScale="90000"/>
          </a:bodyPr>
          <a:lstStyle/>
          <a:p>
            <a:pPr lvl="1" indent="164592" algn="l" defTabSz="594360">
              <a:defRPr sz="7488" spc="0">
                <a:solidFill>
                  <a:srgbClr val="212121"/>
                </a:solidFill>
              </a:defRPr>
            </a:pPr>
            <a:r>
              <a:t>Financial Model</a:t>
            </a:r>
          </a:p>
        </p:txBody>
      </p:sp>
      <p:graphicFrame>
        <p:nvGraphicFramePr>
          <p:cNvPr id="209" name="Table 209"/>
          <p:cNvGraphicFramePr/>
          <p:nvPr/>
        </p:nvGraphicFramePr>
        <p:xfrm>
          <a:off x="1531760" y="2034133"/>
          <a:ext cx="21320476" cy="10659757"/>
        </p:xfrm>
        <a:graphic>
          <a:graphicData uri="http://schemas.openxmlformats.org/drawingml/2006/table">
            <a:tbl>
              <a:tblPr>
                <a:tableStyleId>{4A9BC294-FFE2-49D5-8D69-9E1BD2C41BD5}</a:tableStyleId>
              </a:tblPr>
              <a:tblGrid>
                <a:gridCol w="470197"/>
                <a:gridCol w="4859479"/>
                <a:gridCol w="3198160"/>
                <a:gridCol w="3198160"/>
                <a:gridCol w="3198160"/>
                <a:gridCol w="3198160"/>
                <a:gridCol w="3198160"/>
              </a:tblGrid>
              <a:tr h="543838">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defTabSz="914400">
                        <a:defRPr sz="1800" i="0">
                          <a:solidFill>
                            <a:srgbClr val="000000"/>
                          </a:solidFill>
                        </a:defRPr>
                      </a:pPr>
                      <a:r>
                        <a:rPr sz="2000">
                          <a:solidFill>
                            <a:srgbClr val="FFFFFF"/>
                          </a:solidFill>
                          <a:latin typeface="Raleway ExtraBold"/>
                          <a:ea typeface="Raleway ExtraBold"/>
                          <a:cs typeface="Raleway ExtraBold"/>
                          <a:sym typeface="Raleway ExtraBold"/>
                        </a:rPr>
                        <a:t>2016</a:t>
                      </a:r>
                    </a:p>
                  </a:txBody>
                  <a:tcPr marL="63500" marR="63500" marT="0" marB="0" anchor="ctr" horzOverflow="overflow">
                    <a:solidFill>
                      <a:srgbClr val="F53E54"/>
                    </a:solidFill>
                  </a:tcPr>
                </a:tc>
                <a:tc>
                  <a:txBody>
                    <a:bodyPr/>
                    <a:lstStyle/>
                    <a:p>
                      <a:pPr defTabSz="914400">
                        <a:defRPr sz="1800" i="0">
                          <a:solidFill>
                            <a:srgbClr val="000000"/>
                          </a:solidFill>
                        </a:defRPr>
                      </a:pPr>
                      <a:r>
                        <a:rPr sz="2000">
                          <a:solidFill>
                            <a:srgbClr val="FFFFFF"/>
                          </a:solidFill>
                          <a:latin typeface="Raleway ExtraBold"/>
                          <a:ea typeface="Raleway ExtraBold"/>
                          <a:cs typeface="Raleway ExtraBold"/>
                          <a:sym typeface="Raleway ExtraBold"/>
                        </a:rPr>
                        <a:t>2017</a:t>
                      </a:r>
                    </a:p>
                  </a:txBody>
                  <a:tcPr marL="63500" marR="63500" marT="0" marB="0" anchor="ctr" horzOverflow="overflow">
                    <a:solidFill>
                      <a:srgbClr val="F53E54"/>
                    </a:solidFill>
                  </a:tcPr>
                </a:tc>
                <a:tc>
                  <a:txBody>
                    <a:bodyPr/>
                    <a:lstStyle/>
                    <a:p>
                      <a:pPr defTabSz="914400">
                        <a:defRPr sz="1800" i="0">
                          <a:solidFill>
                            <a:srgbClr val="000000"/>
                          </a:solidFill>
                        </a:defRPr>
                      </a:pPr>
                      <a:r>
                        <a:rPr sz="2000">
                          <a:solidFill>
                            <a:srgbClr val="FFFFFF"/>
                          </a:solidFill>
                          <a:latin typeface="Raleway ExtraBold"/>
                          <a:ea typeface="Raleway ExtraBold"/>
                          <a:cs typeface="Raleway ExtraBold"/>
                          <a:sym typeface="Raleway ExtraBold"/>
                        </a:rPr>
                        <a:t>2018</a:t>
                      </a:r>
                    </a:p>
                  </a:txBody>
                  <a:tcPr marL="63500" marR="63500" marT="0" marB="0" anchor="ctr" horzOverflow="overflow">
                    <a:solidFill>
                      <a:srgbClr val="F53E54"/>
                    </a:solidFill>
                  </a:tcPr>
                </a:tc>
                <a:tc>
                  <a:txBody>
                    <a:bodyPr/>
                    <a:lstStyle/>
                    <a:p>
                      <a:pPr defTabSz="914400">
                        <a:defRPr sz="1800" i="0">
                          <a:solidFill>
                            <a:srgbClr val="000000"/>
                          </a:solidFill>
                        </a:defRPr>
                      </a:pPr>
                      <a:r>
                        <a:rPr sz="2000">
                          <a:solidFill>
                            <a:srgbClr val="FFFFFF"/>
                          </a:solidFill>
                          <a:latin typeface="Raleway ExtraBold"/>
                          <a:ea typeface="Raleway ExtraBold"/>
                          <a:cs typeface="Raleway ExtraBold"/>
                          <a:sym typeface="Raleway ExtraBold"/>
                        </a:rPr>
                        <a:t>2019</a:t>
                      </a:r>
                    </a:p>
                  </a:txBody>
                  <a:tcPr marL="63500" marR="63500" marT="0" marB="0" anchor="ctr" horzOverflow="overflow">
                    <a:solidFill>
                      <a:srgbClr val="F53E54"/>
                    </a:solidFill>
                  </a:tcPr>
                </a:tc>
                <a:tc>
                  <a:txBody>
                    <a:bodyPr/>
                    <a:lstStyle/>
                    <a:p>
                      <a:pPr defTabSz="914400">
                        <a:defRPr sz="1800" i="0">
                          <a:solidFill>
                            <a:srgbClr val="000000"/>
                          </a:solidFill>
                        </a:defRPr>
                      </a:pPr>
                      <a:r>
                        <a:rPr sz="2000">
                          <a:solidFill>
                            <a:srgbClr val="FFFFFF"/>
                          </a:solidFill>
                          <a:latin typeface="Raleway ExtraBold"/>
                          <a:ea typeface="Raleway ExtraBold"/>
                          <a:cs typeface="Raleway ExtraBold"/>
                          <a:sym typeface="Raleway ExtraBold"/>
                        </a:rPr>
                        <a:t>2020</a:t>
                      </a:r>
                    </a:p>
                  </a:txBody>
                  <a:tcPr marL="63500" marR="63500" marT="0" marB="0" anchor="ctr" horzOverflow="overflow">
                    <a:solidFill>
                      <a:srgbClr val="F53E54"/>
                    </a:solidFill>
                  </a:tcPr>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B w="19050">
                      <a:solidFill>
                        <a:srgbClr val="000000"/>
                      </a:solidFill>
                      <a:miter lim="400000"/>
                    </a:lnB>
                  </a:tcPr>
                </a:tc>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B w="19050">
                      <a:solidFill>
                        <a:srgbClr val="000000"/>
                      </a:solidFill>
                      <a:miter lim="400000"/>
                    </a:lnB>
                  </a:tcPr>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B w="19050">
                      <a:solidFill>
                        <a:srgbClr val="000000"/>
                      </a:solidFill>
                      <a:miter lim="400000"/>
                    </a:lnB>
                  </a:tcPr>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B w="19050">
                      <a:solidFill>
                        <a:srgbClr val="000000"/>
                      </a:solidFill>
                      <a:miter lim="400000"/>
                    </a:lnB>
                  </a:tcPr>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B w="19050">
                      <a:solidFill>
                        <a:srgbClr val="000000"/>
                      </a:solidFill>
                      <a:miter lim="400000"/>
                    </a:lnB>
                  </a:tcPr>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B w="19050">
                      <a:solidFill>
                        <a:srgbClr val="000000"/>
                      </a:solidFill>
                      <a:miter lim="400000"/>
                    </a:lnB>
                  </a:tcPr>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B w="19050">
                      <a:solidFill>
                        <a:srgbClr val="000000"/>
                      </a:solidFill>
                      <a:miter lim="400000"/>
                    </a:lnB>
                  </a:tcPr>
                </a:tc>
              </a:tr>
              <a:tr h="306543">
                <a:tc gridSpan="2">
                  <a:txBody>
                    <a:bodyPr/>
                    <a:lstStyle/>
                    <a:p>
                      <a:pPr algn="l" defTabSz="914400">
                        <a:defRPr sz="1800" i="0">
                          <a:solidFill>
                            <a:srgbClr val="000000"/>
                          </a:solidFill>
                        </a:defRPr>
                      </a:pPr>
                      <a:r>
                        <a:rPr sz="2000">
                          <a:latin typeface="Raleway SemiBold"/>
                          <a:ea typeface="Raleway SemiBold"/>
                          <a:cs typeface="Raleway SemiBold"/>
                          <a:sym typeface="Raleway SemiBold"/>
                        </a:rPr>
                        <a:t>Revenue</a:t>
                      </a:r>
                    </a:p>
                  </a:txBody>
                  <a:tcPr marL="63500" marR="63500" marT="0" marB="0" anchor="ctr" horzOverflow="overflow">
                    <a:lnT w="19050">
                      <a:solidFill>
                        <a:srgbClr val="000000"/>
                      </a:solidFill>
                      <a:miter lim="400000"/>
                    </a:lnT>
                  </a:tcPr>
                </a:tc>
                <a:tc hMerge="1">
                  <a:txBody>
                    <a:bodyPr/>
                    <a:lstStyle/>
                    <a:p>
                      <a:endParaRPr lang="en-US"/>
                    </a:p>
                  </a:txBody>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lvl="2" algn="l" defTabSz="914400">
                        <a:defRPr sz="2000" i="0">
                          <a:solidFill>
                            <a:srgbClr val="424242"/>
                          </a:solidFill>
                          <a:sym typeface="Raleway"/>
                        </a:defRPr>
                      </a:pPr>
                      <a:r>
                        <a:t>YoY Sales Growth</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algn="l" defTabSz="914400">
                        <a:defRPr sz="1800" i="0">
                          <a:solidFill>
                            <a:srgbClr val="000000"/>
                          </a:solidFill>
                        </a:defRPr>
                      </a:pPr>
                      <a:r>
                        <a:rPr sz="2000">
                          <a:latin typeface="Raleway SemiBold"/>
                          <a:ea typeface="Raleway SemiBold"/>
                          <a:cs typeface="Raleway SemiBold"/>
                          <a:sym typeface="Raleway SemiBold"/>
                        </a:rPr>
                        <a:t>Cost of Goods Sold</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B w="19050">
                      <a:solidFill>
                        <a:srgbClr val="000000"/>
                      </a:solidFill>
                      <a:miter lim="400000"/>
                    </a:lnB>
                  </a:tcPr>
                </a:tc>
                <a:tc>
                  <a:txBody>
                    <a:bodyPr/>
                    <a:lstStyle/>
                    <a:p>
                      <a:pPr algn="l" defTabSz="914400">
                        <a:defRPr sz="1800" i="0">
                          <a:solidFill>
                            <a:srgbClr val="000000"/>
                          </a:solidFill>
                        </a:defRPr>
                      </a:pPr>
                      <a:r>
                        <a:rPr sz="2000">
                          <a:latin typeface="Raleway SemiBold"/>
                          <a:ea typeface="Raleway SemiBold"/>
                          <a:cs typeface="Raleway SemiBold"/>
                          <a:sym typeface="Raleway SemiBold"/>
                        </a:rPr>
                        <a:t>Commissions</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T w="19050">
                      <a:solidFill>
                        <a:srgbClr val="000000"/>
                      </a:solidFill>
                      <a:miter lim="400000"/>
                    </a:lnT>
                    <a:lnB w="19050">
                      <a:solidFill>
                        <a:srgbClr val="000000"/>
                      </a:solidFill>
                      <a:miter lim="400000"/>
                    </a:lnB>
                  </a:tcPr>
                </a:tc>
                <a:tc>
                  <a:txBody>
                    <a:bodyPr/>
                    <a:lstStyle/>
                    <a:p>
                      <a:pPr algn="l" defTabSz="914400">
                        <a:defRPr sz="1800" i="0">
                          <a:solidFill>
                            <a:srgbClr val="000000"/>
                          </a:solidFill>
                        </a:defRPr>
                      </a:pPr>
                      <a:r>
                        <a:rPr sz="2000">
                          <a:latin typeface="Raleway SemiBold"/>
                          <a:ea typeface="Raleway SemiBold"/>
                          <a:cs typeface="Raleway SemiBold"/>
                          <a:sym typeface="Raleway SemiBold"/>
                        </a:rPr>
                        <a:t>Total Cost of Sales</a:t>
                      </a:r>
                    </a:p>
                  </a:txBody>
                  <a:tcPr marL="63500" marR="63500" marT="0" marB="0" anchor="ctr" horzOverflow="overflow">
                    <a:lnT w="19050">
                      <a:solidFill>
                        <a:srgbClr val="000000"/>
                      </a:solidFill>
                      <a:miter lim="400000"/>
                    </a:lnT>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lnB w="19050">
                      <a:solidFill>
                        <a:srgbClr val="000000"/>
                      </a:solidFill>
                      <a:miter lim="400000"/>
                    </a:lnB>
                  </a:tcPr>
                </a:tc>
              </a:tr>
              <a:tr h="306543">
                <a:tc gridSpan="2">
                  <a:txBody>
                    <a:bodyPr/>
                    <a:lstStyle/>
                    <a:p>
                      <a:pPr algn="l" defTabSz="914400">
                        <a:defRPr sz="1800" i="0">
                          <a:solidFill>
                            <a:srgbClr val="000000"/>
                          </a:solidFill>
                        </a:defRPr>
                      </a:pPr>
                      <a:r>
                        <a:rPr sz="2000">
                          <a:latin typeface="Raleway SemiBold"/>
                          <a:ea typeface="Raleway SemiBold"/>
                          <a:cs typeface="Raleway SemiBold"/>
                          <a:sym typeface="Raleway SemiBold"/>
                        </a:rPr>
                        <a:t>Gross Profit</a:t>
                      </a:r>
                    </a:p>
                  </a:txBody>
                  <a:tcPr marL="63500" marR="63500" marT="0" marB="0" anchor="ctr" horzOverflow="overflow">
                    <a:lnT w="19050">
                      <a:solidFill>
                        <a:srgbClr val="000000"/>
                      </a:solidFill>
                      <a:miter lim="400000"/>
                    </a:lnT>
                  </a:tcPr>
                </a:tc>
                <a:tc hMerge="1">
                  <a:txBody>
                    <a:bodyPr/>
                    <a:lstStyle/>
                    <a:p>
                      <a:endParaRPr lang="en-US"/>
                    </a:p>
                  </a:txBody>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lvl="2" algn="l" defTabSz="914400">
                        <a:defRPr sz="2000" i="0">
                          <a:solidFill>
                            <a:srgbClr val="424242"/>
                          </a:solidFill>
                          <a:sym typeface="Raleway"/>
                        </a:defRPr>
                      </a:pPr>
                      <a:r>
                        <a:t>Gross Profit Margin</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algn="l" defTabSz="914400">
                        <a:defRPr sz="1800" i="0">
                          <a:solidFill>
                            <a:srgbClr val="000000"/>
                          </a:solidFill>
                        </a:defRPr>
                      </a:pPr>
                      <a:r>
                        <a:rPr sz="2000">
                          <a:latin typeface="Raleway SemiBold"/>
                          <a:ea typeface="Raleway SemiBold"/>
                          <a:cs typeface="Raleway SemiBold"/>
                          <a:sym typeface="Raleway SemiBold"/>
                        </a:rPr>
                        <a:t>Sales and Marketing</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algn="l" defTabSz="914400">
                        <a:defRPr sz="1800" i="0">
                          <a:solidFill>
                            <a:srgbClr val="000000"/>
                          </a:solidFill>
                        </a:defRPr>
                      </a:pPr>
                      <a:r>
                        <a:rPr sz="2000">
                          <a:latin typeface="Raleway SemiBold"/>
                          <a:ea typeface="Raleway SemiBold"/>
                          <a:cs typeface="Raleway SemiBold"/>
                          <a:sym typeface="Raleway SemiBold"/>
                        </a:rPr>
                        <a:t>Warehouse Operations</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B w="19050">
                      <a:solidFill>
                        <a:srgbClr val="000000"/>
                      </a:solidFill>
                      <a:miter lim="400000"/>
                    </a:lnB>
                  </a:tcPr>
                </a:tc>
                <a:tc>
                  <a:txBody>
                    <a:bodyPr/>
                    <a:lstStyle/>
                    <a:p>
                      <a:pPr algn="l" defTabSz="914400">
                        <a:defRPr sz="1800" i="0">
                          <a:solidFill>
                            <a:srgbClr val="000000"/>
                          </a:solidFill>
                        </a:defRPr>
                      </a:pPr>
                      <a:r>
                        <a:rPr sz="2000">
                          <a:latin typeface="Raleway SemiBold"/>
                          <a:ea typeface="Raleway SemiBold"/>
                          <a:cs typeface="Raleway SemiBold"/>
                          <a:sym typeface="Raleway SemiBold"/>
                        </a:rPr>
                        <a:t>G&amp;A Expense</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T w="19050">
                      <a:solidFill>
                        <a:srgbClr val="000000"/>
                      </a:solidFill>
                      <a:miter lim="400000"/>
                    </a:lnT>
                  </a:tcPr>
                </a:tc>
                <a:tc>
                  <a:txBody>
                    <a:bodyPr/>
                    <a:lstStyle/>
                    <a:p>
                      <a:pPr algn="l" defTabSz="914400">
                        <a:defRPr sz="1800" i="0">
                          <a:solidFill>
                            <a:srgbClr val="000000"/>
                          </a:solidFill>
                        </a:defRPr>
                      </a:pPr>
                      <a:r>
                        <a:rPr sz="2000">
                          <a:latin typeface="Raleway SemiBold"/>
                          <a:ea typeface="Raleway SemiBold"/>
                          <a:cs typeface="Raleway SemiBold"/>
                          <a:sym typeface="Raleway SemiBold"/>
                        </a:rPr>
                        <a:t>Total SG&amp;A Expense</a:t>
                      </a:r>
                    </a:p>
                  </a:txBody>
                  <a:tcPr marL="63500" marR="63500" marT="0" marB="0" anchor="ctr" horzOverflow="overflow">
                    <a:lnT w="19050">
                      <a:solidFill>
                        <a:srgbClr val="000000"/>
                      </a:solidFill>
                      <a:miter lim="400000"/>
                    </a:lnT>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tcPr>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lvl="1" algn="l" defTabSz="914400">
                        <a:defRPr sz="2000" i="0">
                          <a:solidFill>
                            <a:srgbClr val="424242"/>
                          </a:solidFill>
                          <a:sym typeface="Raleway"/>
                        </a:defRPr>
                      </a:pPr>
                      <a:r>
                        <a:t>% of Sales</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algn="l" defTabSz="914400">
                        <a:defRPr sz="1800" i="0">
                          <a:solidFill>
                            <a:srgbClr val="000000"/>
                          </a:solidFill>
                        </a:defRPr>
                      </a:pPr>
                      <a:r>
                        <a:rPr sz="2000">
                          <a:latin typeface="Raleway SemiBold"/>
                          <a:ea typeface="Raleway SemiBold"/>
                          <a:cs typeface="Raleway SemiBold"/>
                          <a:sym typeface="Raleway SemiBold"/>
                        </a:rPr>
                        <a:t>Research &amp; Development</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B w="19050">
                      <a:solidFill>
                        <a:srgbClr val="000000"/>
                      </a:solidFill>
                      <a:miter lim="400000"/>
                    </a:lnB>
                  </a:tcPr>
                </a:tc>
                <a:tc>
                  <a:txBody>
                    <a:bodyPr/>
                    <a:lstStyle/>
                    <a:p>
                      <a:pPr lvl="1" algn="l" defTabSz="914400">
                        <a:defRPr sz="2000" i="0">
                          <a:solidFill>
                            <a:srgbClr val="424242"/>
                          </a:solidFill>
                          <a:sym typeface="Raleway"/>
                        </a:defRPr>
                      </a:pPr>
                      <a:r>
                        <a:t>% of Sales</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T w="19050">
                      <a:solidFill>
                        <a:srgbClr val="000000"/>
                      </a:solidFill>
                      <a:miter lim="400000"/>
                    </a:lnT>
                  </a:tcPr>
                </a:tc>
                <a:tc>
                  <a:txBody>
                    <a:bodyPr/>
                    <a:lstStyle/>
                    <a:p>
                      <a:pPr algn="l" defTabSz="914400">
                        <a:defRPr sz="1800" i="0">
                          <a:solidFill>
                            <a:srgbClr val="000000"/>
                          </a:solidFill>
                        </a:defRPr>
                      </a:pPr>
                      <a:r>
                        <a:rPr sz="2000">
                          <a:latin typeface="Raleway SemiBold"/>
                          <a:ea typeface="Raleway SemiBold"/>
                          <a:cs typeface="Raleway SemiBold"/>
                          <a:sym typeface="Raleway SemiBold"/>
                        </a:rPr>
                        <a:t>Total Operating Expense</a:t>
                      </a:r>
                    </a:p>
                  </a:txBody>
                  <a:tcPr marL="63500" marR="63500" marT="0" marB="0" anchor="ctr" horzOverflow="overflow">
                    <a:lnT w="19050">
                      <a:solidFill>
                        <a:srgbClr val="000000"/>
                      </a:solidFill>
                      <a:miter lim="400000"/>
                    </a:lnT>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tcPr>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lvl="1" algn="l" defTabSz="914400">
                        <a:defRPr sz="2000" i="0">
                          <a:solidFill>
                            <a:srgbClr val="424242"/>
                          </a:solidFill>
                          <a:sym typeface="Raleway"/>
                        </a:defRPr>
                      </a:pPr>
                      <a:r>
                        <a:t>% of Sales</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B w="19050">
                      <a:solidFill>
                        <a:srgbClr val="000000"/>
                      </a:solidFill>
                      <a:miter lim="400000"/>
                    </a:lnB>
                  </a:tcPr>
                </a:tc>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B w="19050">
                      <a:solidFill>
                        <a:srgbClr val="000000"/>
                      </a:solidFill>
                      <a:miter lim="400000"/>
                    </a:lnB>
                  </a:tcPr>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B w="19050">
                      <a:solidFill>
                        <a:srgbClr val="000000"/>
                      </a:solidFill>
                      <a:miter lim="400000"/>
                    </a:lnB>
                  </a:tcPr>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B w="19050">
                      <a:solidFill>
                        <a:srgbClr val="000000"/>
                      </a:solidFill>
                      <a:miter lim="400000"/>
                    </a:lnB>
                  </a:tcPr>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B w="19050">
                      <a:solidFill>
                        <a:srgbClr val="000000"/>
                      </a:solidFill>
                      <a:miter lim="400000"/>
                    </a:lnB>
                  </a:tcPr>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B w="19050">
                      <a:solidFill>
                        <a:srgbClr val="000000"/>
                      </a:solidFill>
                      <a:miter lim="400000"/>
                    </a:lnB>
                  </a:tcPr>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B w="19050">
                      <a:solidFill>
                        <a:srgbClr val="000000"/>
                      </a:solidFill>
                      <a:miter lim="400000"/>
                    </a:lnB>
                  </a:tcPr>
                </a:tc>
              </a:tr>
              <a:tr h="306543">
                <a:tc gridSpan="2">
                  <a:txBody>
                    <a:bodyPr/>
                    <a:lstStyle/>
                    <a:p>
                      <a:pPr algn="l" defTabSz="914400">
                        <a:defRPr sz="1800" i="0">
                          <a:solidFill>
                            <a:srgbClr val="000000"/>
                          </a:solidFill>
                        </a:defRPr>
                      </a:pPr>
                      <a:r>
                        <a:rPr sz="2000">
                          <a:latin typeface="Raleway SemiBold"/>
                          <a:ea typeface="Raleway SemiBold"/>
                          <a:cs typeface="Raleway SemiBold"/>
                          <a:sym typeface="Raleway SemiBold"/>
                        </a:rPr>
                        <a:t>EBITDA</a:t>
                      </a:r>
                    </a:p>
                  </a:txBody>
                  <a:tcPr marL="63500" marR="63500" marT="0" marB="0" anchor="ctr" horzOverflow="overflow">
                    <a:lnT w="19050">
                      <a:solidFill>
                        <a:srgbClr val="000000"/>
                      </a:solidFill>
                      <a:miter lim="400000"/>
                    </a:lnT>
                  </a:tcPr>
                </a:tc>
                <a:tc hMerge="1">
                  <a:txBody>
                    <a:bodyPr/>
                    <a:lstStyle/>
                    <a:p>
                      <a:endParaRPr lang="en-US"/>
                    </a:p>
                  </a:txBody>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lvl="2" algn="l" defTabSz="914400">
                        <a:defRPr sz="2000" i="0">
                          <a:solidFill>
                            <a:srgbClr val="424242"/>
                          </a:solidFill>
                          <a:sym typeface="Raleway"/>
                        </a:defRPr>
                      </a:pPr>
                      <a:r>
                        <a:t>EBITDA Margin</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B w="19050">
                      <a:solidFill>
                        <a:srgbClr val="000000"/>
                      </a:solidFill>
                      <a:miter lim="400000"/>
                    </a:lnB>
                  </a:tcPr>
                </a:tc>
                <a:tc>
                  <a:txBody>
                    <a:bodyPr/>
                    <a:lstStyle/>
                    <a:p>
                      <a:pPr algn="l" defTabSz="914400">
                        <a:defRPr sz="1800" i="0">
                          <a:solidFill>
                            <a:srgbClr val="000000"/>
                          </a:solidFill>
                        </a:defRPr>
                      </a:pPr>
                      <a:r>
                        <a:rPr sz="2000">
                          <a:latin typeface="Raleway SemiBold"/>
                          <a:ea typeface="Raleway SemiBold"/>
                          <a:cs typeface="Raleway SemiBold"/>
                          <a:sym typeface="Raleway SemiBold"/>
                        </a:rPr>
                        <a:t>Depreciation &amp; Amortization</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r>
              <a:tr h="306543">
                <a:tc gridSpan="2">
                  <a:txBody>
                    <a:bodyPr/>
                    <a:lstStyle/>
                    <a:p>
                      <a:pPr algn="l" defTabSz="914400">
                        <a:defRPr sz="1800" i="0">
                          <a:solidFill>
                            <a:srgbClr val="000000"/>
                          </a:solidFill>
                        </a:defRPr>
                      </a:pPr>
                      <a:r>
                        <a:rPr sz="2000">
                          <a:latin typeface="Raleway SemiBold"/>
                          <a:ea typeface="Raleway SemiBold"/>
                          <a:cs typeface="Raleway SemiBold"/>
                          <a:sym typeface="Raleway SemiBold"/>
                        </a:rPr>
                        <a:t>EBIT</a:t>
                      </a:r>
                    </a:p>
                  </a:txBody>
                  <a:tcPr marL="63500" marR="63500" marT="0" marB="0" anchor="ctr" horzOverflow="overflow">
                    <a:lnT w="19050">
                      <a:solidFill>
                        <a:srgbClr val="000000"/>
                      </a:solidFill>
                      <a:miter lim="400000"/>
                    </a:lnT>
                  </a:tcPr>
                </a:tc>
                <a:tc hMerge="1">
                  <a:txBody>
                    <a:bodyPr/>
                    <a:lstStyle/>
                    <a:p>
                      <a:endParaRPr lang="en-US"/>
                    </a:p>
                  </a:txBody>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lvl="2" algn="l" defTabSz="914400">
                        <a:defRPr sz="2000" i="0">
                          <a:solidFill>
                            <a:srgbClr val="424242"/>
                          </a:solidFill>
                          <a:sym typeface="Raleway"/>
                        </a:defRPr>
                      </a:pPr>
                      <a:r>
                        <a:t>EBIT Margin</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B w="19050">
                      <a:solidFill>
                        <a:srgbClr val="000000"/>
                      </a:solidFill>
                      <a:miter lim="400000"/>
                    </a:lnB>
                  </a:tcPr>
                </a:tc>
                <a:tc>
                  <a:txBody>
                    <a:bodyPr/>
                    <a:lstStyle/>
                    <a:p>
                      <a:pPr algn="l" defTabSz="914400">
                        <a:defRPr sz="1800" i="0">
                          <a:solidFill>
                            <a:srgbClr val="000000"/>
                          </a:solidFill>
                        </a:defRPr>
                      </a:pPr>
                      <a:r>
                        <a:rPr sz="2000">
                          <a:latin typeface="Raleway SemiBold"/>
                          <a:ea typeface="Raleway SemiBold"/>
                          <a:cs typeface="Raleway SemiBold"/>
                          <a:sym typeface="Raleway SemiBold"/>
                        </a:rPr>
                        <a:t>Interest Income (Expense)</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 $-   </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 $-   </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 $-   </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 $-   </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 $-   </a:t>
                      </a:r>
                    </a:p>
                  </a:txBody>
                  <a:tcPr marL="63500" marR="63500" marT="0" marB="0" anchor="ctr" horzOverflow="overflow">
                    <a:lnB w="19050">
                      <a:solidFill>
                        <a:srgbClr val="000000"/>
                      </a:solidFill>
                      <a:miter lim="400000"/>
                    </a:lnB>
                  </a:tcPr>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T w="19050">
                      <a:solidFill>
                        <a:srgbClr val="000000"/>
                      </a:solidFill>
                      <a:miter lim="400000"/>
                    </a:lnT>
                  </a:tcPr>
                </a:tc>
                <a:tc>
                  <a:txBody>
                    <a:bodyPr/>
                    <a:lstStyle/>
                    <a:p>
                      <a:pPr algn="l" defTabSz="914400">
                        <a:defRPr sz="1800" i="0">
                          <a:solidFill>
                            <a:srgbClr val="000000"/>
                          </a:solidFill>
                        </a:defRPr>
                      </a:pPr>
                      <a:r>
                        <a:rPr sz="2000">
                          <a:latin typeface="Raleway SemiBold"/>
                          <a:ea typeface="Raleway SemiBold"/>
                          <a:cs typeface="Raleway SemiBold"/>
                          <a:sym typeface="Raleway SemiBold"/>
                        </a:rPr>
                        <a:t>Pre-Tax Income</a:t>
                      </a:r>
                    </a:p>
                  </a:txBody>
                  <a:tcPr marL="63500" marR="63500" marT="0" marB="0" anchor="ctr" horzOverflow="overflow">
                    <a:lnT w="19050">
                      <a:solidFill>
                        <a:srgbClr val="000000"/>
                      </a:solidFill>
                      <a:miter lim="400000"/>
                    </a:lnT>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tcPr>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lvl="2" algn="l" defTabSz="914400">
                        <a:defRPr sz="2000" i="0">
                          <a:solidFill>
                            <a:srgbClr val="424242"/>
                          </a:solidFill>
                          <a:sym typeface="Raleway"/>
                        </a:defRPr>
                      </a:pPr>
                      <a:r>
                        <a:t>Pre-Tax Income Margin</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B w="19050">
                      <a:solidFill>
                        <a:srgbClr val="000000"/>
                      </a:solidFill>
                      <a:miter lim="400000"/>
                    </a:lnB>
                  </a:tcPr>
                </a:tc>
                <a:tc>
                  <a:txBody>
                    <a:bodyPr/>
                    <a:lstStyle/>
                    <a:p>
                      <a:pPr algn="l" defTabSz="914400">
                        <a:defRPr sz="1800" i="0">
                          <a:solidFill>
                            <a:srgbClr val="000000"/>
                          </a:solidFill>
                        </a:defRPr>
                      </a:pPr>
                      <a:r>
                        <a:rPr sz="2000">
                          <a:latin typeface="Raleway SemiBold"/>
                          <a:ea typeface="Raleway SemiBold"/>
                          <a:cs typeface="Raleway SemiBold"/>
                          <a:sym typeface="Raleway SemiBold"/>
                        </a:rPr>
                        <a:t>Income Taxes</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B w="19050">
                      <a:solidFill>
                        <a:srgbClr val="000000"/>
                      </a:solidFill>
                      <a:miter lim="400000"/>
                    </a:lnB>
                  </a:tcPr>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lnT w="19050">
                      <a:solidFill>
                        <a:srgbClr val="000000"/>
                      </a:solidFill>
                      <a:miter lim="400000"/>
                    </a:lnT>
                  </a:tcPr>
                </a:tc>
                <a:tc>
                  <a:txBody>
                    <a:bodyPr/>
                    <a:lstStyle/>
                    <a:p>
                      <a:pPr algn="l" defTabSz="914400">
                        <a:defRPr sz="1800" i="0">
                          <a:solidFill>
                            <a:srgbClr val="000000"/>
                          </a:solidFill>
                        </a:defRPr>
                      </a:pPr>
                      <a:r>
                        <a:rPr sz="2000">
                          <a:latin typeface="Raleway SemiBold"/>
                          <a:ea typeface="Raleway SemiBold"/>
                          <a:cs typeface="Raleway SemiBold"/>
                          <a:sym typeface="Raleway SemiBold"/>
                        </a:rPr>
                        <a:t>Net Income</a:t>
                      </a:r>
                    </a:p>
                  </a:txBody>
                  <a:tcPr marL="63500" marR="63500" marT="0" marB="0" anchor="ctr" horzOverflow="overflow">
                    <a:lnT w="19050">
                      <a:solidFill>
                        <a:srgbClr val="000000"/>
                      </a:solidFill>
                      <a:miter lim="400000"/>
                    </a:lnT>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lnT w="19050">
                      <a:solidFill>
                        <a:srgbClr val="000000"/>
                      </a:solidFill>
                      <a:miter lim="400000"/>
                    </a:lnT>
                    <a:solidFill>
                      <a:srgbClr val="F53E54">
                        <a:alpha val="50000"/>
                      </a:srgbClr>
                    </a:solidFill>
                  </a:tcPr>
                </a:tc>
              </a:tr>
              <a:tr h="306543">
                <a:tc>
                  <a:txBody>
                    <a:bodyPr/>
                    <a:lstStyle/>
                    <a:p>
                      <a:pPr algn="l" defTabSz="914400">
                        <a:defRPr sz="2000" i="0">
                          <a:solidFill>
                            <a:srgbClr val="000000"/>
                          </a:solidFill>
                          <a:latin typeface="Raleway SemiBold"/>
                          <a:ea typeface="Raleway SemiBold"/>
                          <a:cs typeface="Raleway SemiBold"/>
                          <a:sym typeface="Raleway SemiBold"/>
                        </a:defRPr>
                      </a:pPr>
                      <a:endParaRPr/>
                    </a:p>
                  </a:txBody>
                  <a:tcPr marL="63500" marR="63500" marT="0" marB="0" anchor="ctr" horzOverflow="overflow"/>
                </a:tc>
                <a:tc>
                  <a:txBody>
                    <a:bodyPr/>
                    <a:lstStyle/>
                    <a:p>
                      <a:pPr lvl="2" algn="l" defTabSz="914400">
                        <a:defRPr sz="2000" i="0">
                          <a:solidFill>
                            <a:srgbClr val="424242"/>
                          </a:solidFill>
                          <a:sym typeface="Raleway"/>
                        </a:defRPr>
                      </a:pPr>
                      <a:r>
                        <a:t>Net Income Margin</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c>
                  <a:txBody>
                    <a:bodyPr/>
                    <a:lstStyle/>
                    <a:p>
                      <a:pPr defTabSz="914400">
                        <a:defRPr sz="1800" i="0">
                          <a:solidFill>
                            <a:srgbClr val="000000"/>
                          </a:solidFill>
                        </a:defRPr>
                      </a:pPr>
                      <a:r>
                        <a:rPr sz="2000">
                          <a:latin typeface="Raleway SemiBold"/>
                          <a:ea typeface="Raleway SemiBold"/>
                          <a:cs typeface="Raleway SemiBold"/>
                          <a:sym typeface="Raleway SemiBold"/>
                        </a:rPr>
                        <a:t>0</a:t>
                      </a:r>
                    </a:p>
                  </a:txBody>
                  <a:tcPr marL="63500" marR="63500" marT="0" marB="0" anchor="ctr" horzOverflow="overflow"/>
                </a:tc>
              </a:tr>
            </a:tbl>
          </a:graphicData>
        </a:graphic>
      </p:graphicFrame>
    </p:spTree>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title"/>
          </p:nvPr>
        </p:nvSpPr>
        <p:spPr>
          <a:prstGeom prst="rect">
            <a:avLst/>
          </a:prstGeom>
        </p:spPr>
        <p:txBody>
          <a:bodyPr/>
          <a:lstStyle/>
          <a:p>
            <a:r>
              <a:t>Our Team</a:t>
            </a:r>
          </a:p>
        </p:txBody>
      </p:sp>
      <p:pic>
        <p:nvPicPr>
          <p:cNvPr id="214" name="photo-1420819725583-a94fb85c0704.png"/>
          <p:cNvPicPr>
            <a:picLocks noGrp="1" noChangeAspect="1"/>
          </p:cNvPicPr>
          <p:nvPr>
            <p:ph type="pic" idx="13"/>
          </p:nvPr>
        </p:nvPicPr>
        <p:blipFill>
          <a:blip r:embed="rId3">
            <a:extLst/>
          </a:blip>
          <a:srcRect l="19548" t="4214" r="19552" b="4214"/>
          <a:stretch>
            <a:fillRect/>
          </a:stretch>
        </p:blipFill>
        <p:spPr>
          <a:xfrm>
            <a:off x="2237788" y="5251698"/>
            <a:ext cx="3093624" cy="309343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4"/>
                  <a:pt x="2881" y="3015"/>
                </a:cubicBezTo>
                <a:cubicBezTo>
                  <a:pt x="-961" y="7036"/>
                  <a:pt x="-961" y="13557"/>
                  <a:pt x="2881" y="17579"/>
                </a:cubicBezTo>
                <a:cubicBezTo>
                  <a:pt x="6724" y="21600"/>
                  <a:pt x="12954" y="21600"/>
                  <a:pt x="16797" y="17579"/>
                </a:cubicBezTo>
                <a:cubicBezTo>
                  <a:pt x="20639" y="13557"/>
                  <a:pt x="20639" y="7036"/>
                  <a:pt x="16797" y="3015"/>
                </a:cubicBezTo>
                <a:cubicBezTo>
                  <a:pt x="14876" y="1004"/>
                  <a:pt x="12357" y="0"/>
                  <a:pt x="9839" y="0"/>
                </a:cubicBezTo>
                <a:close/>
              </a:path>
            </a:pathLst>
          </a:custGeom>
        </p:spPr>
      </p:pic>
      <p:pic>
        <p:nvPicPr>
          <p:cNvPr id="215" name="photo-1420819725583-a94fb85c0704.png"/>
          <p:cNvPicPr>
            <a:picLocks noGrp="1" noChangeAspect="1"/>
          </p:cNvPicPr>
          <p:nvPr>
            <p:ph type="pic" idx="14"/>
          </p:nvPr>
        </p:nvPicPr>
        <p:blipFill>
          <a:blip r:embed="rId3">
            <a:extLst/>
          </a:blip>
          <a:srcRect l="19548" t="4214" r="19552" b="4214"/>
          <a:stretch>
            <a:fillRect/>
          </a:stretch>
        </p:blipFill>
        <p:spPr>
          <a:xfrm>
            <a:off x="10645188" y="5251698"/>
            <a:ext cx="3093624" cy="309343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4"/>
                  <a:pt x="2881" y="3015"/>
                </a:cubicBezTo>
                <a:cubicBezTo>
                  <a:pt x="-961" y="7036"/>
                  <a:pt x="-961" y="13557"/>
                  <a:pt x="2881" y="17579"/>
                </a:cubicBezTo>
                <a:cubicBezTo>
                  <a:pt x="6724" y="21600"/>
                  <a:pt x="12954" y="21600"/>
                  <a:pt x="16797" y="17579"/>
                </a:cubicBezTo>
                <a:cubicBezTo>
                  <a:pt x="20639" y="13557"/>
                  <a:pt x="20639" y="7036"/>
                  <a:pt x="16797" y="3015"/>
                </a:cubicBezTo>
                <a:cubicBezTo>
                  <a:pt x="14876" y="1004"/>
                  <a:pt x="12357" y="0"/>
                  <a:pt x="9839" y="0"/>
                </a:cubicBezTo>
                <a:close/>
              </a:path>
            </a:pathLst>
          </a:custGeom>
        </p:spPr>
      </p:pic>
      <p:pic>
        <p:nvPicPr>
          <p:cNvPr id="216" name="photo-1420819725583-a94fb85c0704.png"/>
          <p:cNvPicPr>
            <a:picLocks noGrp="1" noChangeAspect="1"/>
          </p:cNvPicPr>
          <p:nvPr>
            <p:ph type="pic" idx="15"/>
          </p:nvPr>
        </p:nvPicPr>
        <p:blipFill>
          <a:blip r:embed="rId3">
            <a:extLst/>
          </a:blip>
          <a:srcRect l="19548" t="4214" r="19552" b="4214"/>
          <a:stretch>
            <a:fillRect/>
          </a:stretch>
        </p:blipFill>
        <p:spPr>
          <a:xfrm>
            <a:off x="19052588" y="5251698"/>
            <a:ext cx="3093624" cy="309343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4"/>
                  <a:pt x="2881" y="3015"/>
                </a:cubicBezTo>
                <a:cubicBezTo>
                  <a:pt x="-961" y="7036"/>
                  <a:pt x="-961" y="13557"/>
                  <a:pt x="2881" y="17579"/>
                </a:cubicBezTo>
                <a:cubicBezTo>
                  <a:pt x="6724" y="21600"/>
                  <a:pt x="12954" y="21600"/>
                  <a:pt x="16797" y="17579"/>
                </a:cubicBezTo>
                <a:cubicBezTo>
                  <a:pt x="20639" y="13557"/>
                  <a:pt x="20639" y="7036"/>
                  <a:pt x="16797" y="3015"/>
                </a:cubicBezTo>
                <a:cubicBezTo>
                  <a:pt x="14876" y="1004"/>
                  <a:pt x="12357" y="0"/>
                  <a:pt x="9839" y="0"/>
                </a:cubicBezTo>
                <a:close/>
              </a:path>
            </a:pathLst>
          </a:custGeom>
        </p:spPr>
      </p:pic>
      <p:sp>
        <p:nvSpPr>
          <p:cNvPr id="217" name="Shape 217"/>
          <p:cNvSpPr>
            <a:spLocks noGrp="1"/>
          </p:cNvSpPr>
          <p:nvPr>
            <p:ph type="body" idx="16"/>
          </p:nvPr>
        </p:nvSpPr>
        <p:spPr>
          <a:xfrm>
            <a:off x="2895345" y="8629401"/>
            <a:ext cx="1778509" cy="1612901"/>
          </a:xfrm>
          <a:prstGeom prst="rect">
            <a:avLst/>
          </a:prstGeom>
        </p:spPr>
        <p:txBody>
          <a:bodyPr/>
          <a:lstStyle/>
          <a:p>
            <a:pPr algn="ctr">
              <a:spcBef>
                <a:spcPts val="0"/>
              </a:spcBef>
              <a:defRPr sz="4200">
                <a:latin typeface="Raleway ExtraBold"/>
                <a:ea typeface="Raleway ExtraBold"/>
                <a:cs typeface="Raleway ExtraBold"/>
                <a:sym typeface="Raleway ExtraBold"/>
              </a:defRPr>
            </a:pPr>
            <a:r>
              <a:t>Name</a:t>
            </a:r>
          </a:p>
          <a:p>
            <a:pPr algn="ctr">
              <a:spcBef>
                <a:spcPts val="0"/>
              </a:spcBef>
              <a:defRPr sz="3200" cap="all">
                <a:latin typeface="Raleway ExtraBold"/>
                <a:ea typeface="Raleway ExtraBold"/>
                <a:cs typeface="Raleway ExtraBold"/>
                <a:sym typeface="Raleway ExtraBold"/>
              </a:defRPr>
            </a:pPr>
            <a:r>
              <a:t>Title</a:t>
            </a:r>
          </a:p>
          <a:p>
            <a:pPr algn="ctr">
              <a:spcBef>
                <a:spcPts val="0"/>
              </a:spcBef>
              <a:defRPr sz="2400">
                <a:latin typeface="Open Sans Light"/>
                <a:ea typeface="Open Sans Light"/>
                <a:cs typeface="Open Sans Light"/>
                <a:sym typeface="Open Sans Light"/>
              </a:defRPr>
            </a:pPr>
            <a:r>
              <a:t>One-liner</a:t>
            </a:r>
          </a:p>
        </p:txBody>
      </p:sp>
      <p:sp>
        <p:nvSpPr>
          <p:cNvPr id="218" name="Shape 218"/>
          <p:cNvSpPr>
            <a:spLocks noGrp="1"/>
          </p:cNvSpPr>
          <p:nvPr>
            <p:ph type="body" idx="17"/>
          </p:nvPr>
        </p:nvSpPr>
        <p:spPr>
          <a:prstGeom prst="rect">
            <a:avLst/>
          </a:prstGeom>
        </p:spPr>
        <p:txBody>
          <a:bodyPr/>
          <a:lstStyle/>
          <a:p>
            <a:pPr algn="ctr">
              <a:spcBef>
                <a:spcPts val="0"/>
              </a:spcBef>
              <a:defRPr sz="4200">
                <a:latin typeface="Raleway ExtraBold"/>
                <a:ea typeface="Raleway ExtraBold"/>
                <a:cs typeface="Raleway ExtraBold"/>
                <a:sym typeface="Raleway ExtraBold"/>
              </a:defRPr>
            </a:pPr>
            <a:r>
              <a:t>Name</a:t>
            </a:r>
          </a:p>
          <a:p>
            <a:pPr algn="ctr">
              <a:spcBef>
                <a:spcPts val="0"/>
              </a:spcBef>
              <a:defRPr sz="3200" cap="all">
                <a:latin typeface="Raleway ExtraBold"/>
                <a:ea typeface="Raleway ExtraBold"/>
                <a:cs typeface="Raleway ExtraBold"/>
                <a:sym typeface="Raleway ExtraBold"/>
              </a:defRPr>
            </a:pPr>
            <a:r>
              <a:t>Title</a:t>
            </a:r>
          </a:p>
          <a:p>
            <a:pPr algn="ctr">
              <a:spcBef>
                <a:spcPts val="0"/>
              </a:spcBef>
              <a:defRPr sz="2400"/>
            </a:pPr>
            <a:r>
              <a:t>One-liner</a:t>
            </a:r>
          </a:p>
        </p:txBody>
      </p:sp>
      <p:sp>
        <p:nvSpPr>
          <p:cNvPr id="219" name="Shape 219"/>
          <p:cNvSpPr>
            <a:spLocks noGrp="1"/>
          </p:cNvSpPr>
          <p:nvPr>
            <p:ph type="body" idx="18"/>
          </p:nvPr>
        </p:nvSpPr>
        <p:spPr>
          <a:prstGeom prst="rect">
            <a:avLst/>
          </a:prstGeom>
        </p:spPr>
        <p:txBody>
          <a:bodyPr/>
          <a:lstStyle/>
          <a:p>
            <a:pPr algn="ctr">
              <a:spcBef>
                <a:spcPts val="0"/>
              </a:spcBef>
              <a:defRPr sz="4200">
                <a:latin typeface="Raleway ExtraBold"/>
                <a:ea typeface="Raleway ExtraBold"/>
                <a:cs typeface="Raleway ExtraBold"/>
                <a:sym typeface="Raleway ExtraBold"/>
              </a:defRPr>
            </a:pPr>
            <a:r>
              <a:t>Name</a:t>
            </a:r>
          </a:p>
          <a:p>
            <a:pPr algn="ctr">
              <a:spcBef>
                <a:spcPts val="0"/>
              </a:spcBef>
              <a:defRPr sz="3200" cap="all">
                <a:latin typeface="Raleway ExtraBold"/>
                <a:ea typeface="Raleway ExtraBold"/>
                <a:cs typeface="Raleway ExtraBold"/>
                <a:sym typeface="Raleway ExtraBold"/>
              </a:defRPr>
            </a:pPr>
            <a:r>
              <a:t>Title</a:t>
            </a:r>
          </a:p>
          <a:p>
            <a:pPr algn="ctr">
              <a:spcBef>
                <a:spcPts val="0"/>
              </a:spcBef>
              <a:defRPr sz="2400"/>
            </a:pPr>
            <a:r>
              <a:t>One-liner</a:t>
            </a:r>
          </a:p>
        </p:txBody>
      </p:sp>
    </p:spTree>
  </p:cSld>
  <p:clrMapOvr>
    <a:masterClrMapping/>
  </p:clrMapOvr>
  <p:transition xmlns:p14="http://schemas.microsoft.com/office/powerpoint/2010/mai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title"/>
          </p:nvPr>
        </p:nvSpPr>
        <p:spPr>
          <a:xfrm>
            <a:off x="1612900" y="1716682"/>
            <a:ext cx="7190582" cy="4201518"/>
          </a:xfrm>
          <a:prstGeom prst="rect">
            <a:avLst/>
          </a:prstGeom>
        </p:spPr>
        <p:txBody>
          <a:bodyPr/>
          <a:lstStyle/>
          <a:p>
            <a:r>
              <a:t>Use of Funds</a:t>
            </a:r>
          </a:p>
        </p:txBody>
      </p:sp>
      <p:graphicFrame>
        <p:nvGraphicFramePr>
          <p:cNvPr id="224" name="Chart 224"/>
          <p:cNvGraphicFramePr/>
          <p:nvPr/>
        </p:nvGraphicFramePr>
        <p:xfrm>
          <a:off x="9944298" y="2323901"/>
          <a:ext cx="12747477" cy="963930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xmlns:p14="http://schemas.microsoft.com/office/powerpoint/2010/mai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p:cNvSpPr>
          <p:nvPr>
            <p:ph type="ctrTitle"/>
          </p:nvPr>
        </p:nvSpPr>
        <p:spPr>
          <a:prstGeom prst="rect">
            <a:avLst/>
          </a:prstGeom>
        </p:spPr>
        <p:txBody>
          <a:bodyPr/>
          <a:lstStyle/>
          <a:p>
            <a:r>
              <a:t>Thank you</a:t>
            </a:r>
          </a:p>
        </p:txBody>
      </p:sp>
      <p:sp>
        <p:nvSpPr>
          <p:cNvPr id="229" name="Shape 229"/>
          <p:cNvSpPr>
            <a:spLocks noGrp="1"/>
          </p:cNvSpPr>
          <p:nvPr>
            <p:ph type="subTitle" sz="quarter" idx="1"/>
          </p:nvPr>
        </p:nvSpPr>
        <p:spPr>
          <a:xfrm>
            <a:off x="1587500" y="8712200"/>
            <a:ext cx="7930720" cy="4432300"/>
          </a:xfrm>
          <a:prstGeom prst="rect">
            <a:avLst/>
          </a:prstGeom>
        </p:spPr>
        <p:txBody>
          <a:bodyPr/>
          <a:lstStyle>
            <a:lvl1pPr>
              <a:defRPr u="sng">
                <a:hlinkClick r:id="rId3"/>
              </a:defRPr>
            </a:lvl1pPr>
          </a:lstStyle>
          <a:p>
            <a:pPr>
              <a:defRPr u="none"/>
            </a:pPr>
            <a:r>
              <a:rPr u="sng">
                <a:hlinkClick r:id="rId3"/>
              </a:rPr>
              <a:t>founder.name@company.com</a:t>
            </a:r>
          </a:p>
        </p:txBody>
      </p:sp>
    </p:spTree>
  </p:cSld>
  <p:clrMapOvr>
    <a:masterClrMapping/>
  </p:clrMapOvr>
  <p:transition xmlns:p14="http://schemas.microsoft.com/office/powerpoint/2010/mai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2A19A"/>
        </a:solidFill>
        <a:effectLst/>
      </p:bgPr>
    </p:bg>
    <p:spTree>
      <p:nvGrpSpPr>
        <p:cNvPr id="1" name=""/>
        <p:cNvGrpSpPr/>
        <p:nvPr/>
      </p:nvGrpSpPr>
      <p:grpSpPr>
        <a:xfrm>
          <a:off x="0" y="0"/>
          <a:ext cx="0" cy="0"/>
          <a:chOff x="0" y="0"/>
          <a:chExt cx="0" cy="0"/>
        </a:xfrm>
      </p:grpSpPr>
      <p:sp>
        <p:nvSpPr>
          <p:cNvPr id="233" name="Shape 233"/>
          <p:cNvSpPr>
            <a:spLocks noGrp="1"/>
          </p:cNvSpPr>
          <p:nvPr>
            <p:ph type="title"/>
          </p:nvPr>
        </p:nvSpPr>
        <p:spPr>
          <a:prstGeom prst="rect">
            <a:avLst/>
          </a:prstGeom>
        </p:spPr>
        <p:txBody>
          <a:bodyPr/>
          <a:lstStyle/>
          <a:p>
            <a:r>
              <a:t>Appendix</a:t>
            </a:r>
          </a:p>
        </p:txBody>
      </p:sp>
    </p:spTree>
  </p:cSld>
  <p:clrMapOvr>
    <a:masterClrMapping/>
  </p:clrMapOvr>
  <p:transition xmlns:p14="http://schemas.microsoft.com/office/powerpoint/2010/mai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p:cNvSpPr>
          <p:nvPr>
            <p:ph type="title"/>
          </p:nvPr>
        </p:nvSpPr>
        <p:spPr>
          <a:prstGeom prst="rect">
            <a:avLst/>
          </a:prstGeom>
        </p:spPr>
        <p:txBody>
          <a:bodyPr/>
          <a:lstStyle/>
          <a:p>
            <a:r>
              <a:t>Milestones Achieved</a:t>
            </a:r>
          </a:p>
        </p:txBody>
      </p:sp>
      <p:sp>
        <p:nvSpPr>
          <p:cNvPr id="238" name="Shape 238"/>
          <p:cNvSpPr/>
          <p:nvPr/>
        </p:nvSpPr>
        <p:spPr>
          <a:xfrm flipV="1">
            <a:off x="2159000" y="5903316"/>
            <a:ext cx="1" cy="3432602"/>
          </a:xfrm>
          <a:prstGeom prst="line">
            <a:avLst/>
          </a:prstGeom>
          <a:ln w="25400">
            <a:solidFill>
              <a:srgbClr val="FFFFFF"/>
            </a:solidFill>
            <a:miter lim="400000"/>
            <a:headEnd type="oval"/>
          </a:ln>
        </p:spPr>
        <p:txBody>
          <a:bodyPr lIns="0" tIns="0" rIns="0" bIns="0"/>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39" name="Shape 239"/>
          <p:cNvSpPr/>
          <p:nvPr/>
        </p:nvSpPr>
        <p:spPr>
          <a:xfrm flipV="1">
            <a:off x="5520428" y="5903316"/>
            <a:ext cx="1" cy="1871268"/>
          </a:xfrm>
          <a:prstGeom prst="line">
            <a:avLst/>
          </a:prstGeom>
          <a:ln w="25400">
            <a:solidFill>
              <a:srgbClr val="FFFFFF"/>
            </a:solidFill>
            <a:miter lim="400000"/>
            <a:headEnd type="oval"/>
          </a:ln>
        </p:spPr>
        <p:txBody>
          <a:bodyPr lIns="0" tIns="0" rIns="0" bIns="0"/>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0" name="Shape 240"/>
          <p:cNvSpPr/>
          <p:nvPr/>
        </p:nvSpPr>
        <p:spPr>
          <a:xfrm flipV="1">
            <a:off x="8873229" y="5903316"/>
            <a:ext cx="1" cy="3432602"/>
          </a:xfrm>
          <a:prstGeom prst="line">
            <a:avLst/>
          </a:prstGeom>
          <a:ln w="25400">
            <a:solidFill>
              <a:srgbClr val="FFFFFF"/>
            </a:solidFill>
            <a:miter lim="400000"/>
            <a:headEnd type="oval"/>
          </a:ln>
        </p:spPr>
        <p:txBody>
          <a:bodyPr lIns="0" tIns="0" rIns="0" bIns="0"/>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1" name="Shape 241"/>
          <p:cNvSpPr/>
          <p:nvPr/>
        </p:nvSpPr>
        <p:spPr>
          <a:xfrm flipV="1">
            <a:off x="12243287" y="5903316"/>
            <a:ext cx="1" cy="1871268"/>
          </a:xfrm>
          <a:prstGeom prst="line">
            <a:avLst/>
          </a:prstGeom>
          <a:ln w="25400">
            <a:solidFill>
              <a:srgbClr val="FFFFFF"/>
            </a:solidFill>
            <a:miter lim="400000"/>
            <a:headEnd type="oval"/>
          </a:ln>
        </p:spPr>
        <p:txBody>
          <a:bodyPr lIns="0" tIns="0" rIns="0" bIns="0"/>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2" name="Shape 242"/>
          <p:cNvSpPr/>
          <p:nvPr/>
        </p:nvSpPr>
        <p:spPr>
          <a:xfrm flipV="1">
            <a:off x="15604716" y="5903316"/>
            <a:ext cx="1" cy="3432602"/>
          </a:xfrm>
          <a:prstGeom prst="line">
            <a:avLst/>
          </a:prstGeom>
          <a:ln w="25400">
            <a:solidFill>
              <a:srgbClr val="FFFFFF"/>
            </a:solidFill>
            <a:miter lim="400000"/>
            <a:headEnd type="oval"/>
          </a:ln>
        </p:spPr>
        <p:txBody>
          <a:bodyPr lIns="0" tIns="0" rIns="0" bIns="0"/>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3" name="Shape 243"/>
          <p:cNvSpPr/>
          <p:nvPr/>
        </p:nvSpPr>
        <p:spPr>
          <a:xfrm flipV="1">
            <a:off x="18966145" y="5903316"/>
            <a:ext cx="1" cy="1871268"/>
          </a:xfrm>
          <a:prstGeom prst="line">
            <a:avLst/>
          </a:prstGeom>
          <a:ln w="25400">
            <a:solidFill>
              <a:srgbClr val="FFFFFF"/>
            </a:solidFill>
            <a:miter lim="400000"/>
            <a:headEnd type="oval"/>
          </a:ln>
        </p:spPr>
        <p:txBody>
          <a:bodyPr lIns="0" tIns="0" rIns="0" bIns="0"/>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4" name="Shape 244"/>
          <p:cNvSpPr/>
          <p:nvPr/>
        </p:nvSpPr>
        <p:spPr>
          <a:xfrm flipV="1">
            <a:off x="22327573" y="5903316"/>
            <a:ext cx="1" cy="3432602"/>
          </a:xfrm>
          <a:prstGeom prst="line">
            <a:avLst/>
          </a:prstGeom>
          <a:ln w="25400">
            <a:solidFill>
              <a:srgbClr val="FFFFFF"/>
            </a:solidFill>
            <a:miter lim="400000"/>
            <a:headEnd type="oval"/>
          </a:ln>
        </p:spPr>
        <p:txBody>
          <a:bodyPr lIns="0" tIns="0" rIns="0" bIns="0"/>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5" name="Shape 245"/>
          <p:cNvSpPr/>
          <p:nvPr/>
        </p:nvSpPr>
        <p:spPr>
          <a:xfrm>
            <a:off x="2039629" y="9709150"/>
            <a:ext cx="170108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
              </a:spcBef>
              <a:defRPr sz="3400">
                <a:latin typeface="Merriweather"/>
                <a:ea typeface="Merriweather"/>
                <a:cs typeface="Merriweather"/>
                <a:sym typeface="Merriweather"/>
              </a:defRPr>
            </a:lvl1pPr>
          </a:lstStyle>
          <a:p>
            <a:r>
              <a:t>Launch</a:t>
            </a:r>
          </a:p>
        </p:txBody>
      </p:sp>
      <p:sp>
        <p:nvSpPr>
          <p:cNvPr id="246" name="Shape 246"/>
          <p:cNvSpPr/>
          <p:nvPr/>
        </p:nvSpPr>
        <p:spPr>
          <a:xfrm>
            <a:off x="5469628" y="8108950"/>
            <a:ext cx="113476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
              </a:spcBef>
              <a:defRPr sz="3400">
                <a:latin typeface="Merriweather"/>
                <a:ea typeface="Merriweather"/>
                <a:cs typeface="Merriweather"/>
                <a:sym typeface="Merriweather"/>
              </a:defRPr>
            </a:lvl1pPr>
          </a:lstStyle>
          <a:p>
            <a:r>
              <a:t>Item</a:t>
            </a:r>
          </a:p>
        </p:txBody>
      </p:sp>
      <p:sp>
        <p:nvSpPr>
          <p:cNvPr id="247" name="Shape 247"/>
          <p:cNvSpPr/>
          <p:nvPr/>
        </p:nvSpPr>
        <p:spPr>
          <a:xfrm>
            <a:off x="8822428" y="9709150"/>
            <a:ext cx="113476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
              </a:spcBef>
              <a:defRPr sz="3400">
                <a:latin typeface="Merriweather"/>
                <a:ea typeface="Merriweather"/>
                <a:cs typeface="Merriweather"/>
                <a:sym typeface="Merriweather"/>
              </a:defRPr>
            </a:lvl1pPr>
          </a:lstStyle>
          <a:p>
            <a:r>
              <a:t>Item</a:t>
            </a:r>
          </a:p>
        </p:txBody>
      </p:sp>
      <p:sp>
        <p:nvSpPr>
          <p:cNvPr id="248" name="Shape 248"/>
          <p:cNvSpPr/>
          <p:nvPr/>
        </p:nvSpPr>
        <p:spPr>
          <a:xfrm>
            <a:off x="12196801" y="8108950"/>
            <a:ext cx="113476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
              </a:spcBef>
              <a:defRPr sz="3400">
                <a:latin typeface="Merriweather"/>
                <a:ea typeface="Merriweather"/>
                <a:cs typeface="Merriweather"/>
                <a:sym typeface="Merriweather"/>
              </a:defRPr>
            </a:lvl1pPr>
          </a:lstStyle>
          <a:p>
            <a:r>
              <a:t>Item</a:t>
            </a:r>
          </a:p>
        </p:txBody>
      </p:sp>
      <p:sp>
        <p:nvSpPr>
          <p:cNvPr id="249" name="Shape 249"/>
          <p:cNvSpPr/>
          <p:nvPr/>
        </p:nvSpPr>
        <p:spPr>
          <a:xfrm>
            <a:off x="15549601" y="9709150"/>
            <a:ext cx="113476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
              </a:spcBef>
              <a:defRPr sz="3400">
                <a:latin typeface="Merriweather"/>
                <a:ea typeface="Merriweather"/>
                <a:cs typeface="Merriweather"/>
                <a:sym typeface="Merriweather"/>
              </a:defRPr>
            </a:lvl1pPr>
          </a:lstStyle>
          <a:p>
            <a:r>
              <a:t>Item</a:t>
            </a:r>
          </a:p>
        </p:txBody>
      </p:sp>
      <p:sp>
        <p:nvSpPr>
          <p:cNvPr id="250" name="Shape 250"/>
          <p:cNvSpPr/>
          <p:nvPr/>
        </p:nvSpPr>
        <p:spPr>
          <a:xfrm>
            <a:off x="18915344" y="8108950"/>
            <a:ext cx="113476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00"/>
              </a:spcBef>
              <a:defRPr sz="3400">
                <a:latin typeface="Merriweather"/>
                <a:ea typeface="Merriweather"/>
                <a:cs typeface="Merriweather"/>
                <a:sym typeface="Merriweather"/>
              </a:defRPr>
            </a:lvl1pPr>
          </a:lstStyle>
          <a:p>
            <a:r>
              <a:t>Item</a:t>
            </a:r>
          </a:p>
        </p:txBody>
      </p:sp>
      <p:sp>
        <p:nvSpPr>
          <p:cNvPr id="251" name="Shape 251"/>
          <p:cNvSpPr/>
          <p:nvPr/>
        </p:nvSpPr>
        <p:spPr>
          <a:xfrm>
            <a:off x="21243608" y="9709150"/>
            <a:ext cx="113476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spcBef>
                <a:spcPts val="100"/>
              </a:spcBef>
              <a:defRPr sz="3400">
                <a:latin typeface="Merriweather"/>
                <a:ea typeface="Merriweather"/>
                <a:cs typeface="Merriweather"/>
                <a:sym typeface="Merriweather"/>
              </a:defRPr>
            </a:lvl1pPr>
          </a:lstStyle>
          <a:p>
            <a:r>
              <a:t>Item</a:t>
            </a:r>
          </a:p>
        </p:txBody>
      </p:sp>
    </p:spTree>
  </p:cSld>
  <p:clrMapOvr>
    <a:masterClrMapping/>
  </p:clrMapOvr>
  <p:transition xmlns:p14="http://schemas.microsoft.com/office/powerpoint/2010/mai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p:cNvSpPr>
          <p:nvPr>
            <p:ph type="title"/>
          </p:nvPr>
        </p:nvSpPr>
        <p:spPr>
          <a:prstGeom prst="rect">
            <a:avLst/>
          </a:prstGeom>
        </p:spPr>
        <p:txBody>
          <a:bodyPr/>
          <a:lstStyle/>
          <a:p>
            <a:r>
              <a:t>Partnerships</a:t>
            </a:r>
          </a:p>
        </p:txBody>
      </p:sp>
      <p:pic>
        <p:nvPicPr>
          <p:cNvPr id="256" name="dropbox-stacked-white.png"/>
          <p:cNvPicPr>
            <a:picLocks noChangeAspect="1"/>
          </p:cNvPicPr>
          <p:nvPr/>
        </p:nvPicPr>
        <p:blipFill>
          <a:blip r:embed="rId3">
            <a:extLst/>
          </a:blip>
          <a:stretch>
            <a:fillRect/>
          </a:stretch>
        </p:blipFill>
        <p:spPr>
          <a:xfrm>
            <a:off x="11353800" y="5100637"/>
            <a:ext cx="1676400" cy="2717801"/>
          </a:xfrm>
          <a:prstGeom prst="rect">
            <a:avLst/>
          </a:prstGeom>
          <a:ln w="12700">
            <a:miter lim="400000"/>
          </a:ln>
        </p:spPr>
      </p:pic>
      <p:pic>
        <p:nvPicPr>
          <p:cNvPr id="257" name="dropbox-stacked-white.png"/>
          <p:cNvPicPr>
            <a:picLocks noChangeAspect="1"/>
          </p:cNvPicPr>
          <p:nvPr/>
        </p:nvPicPr>
        <p:blipFill>
          <a:blip r:embed="rId3">
            <a:extLst/>
          </a:blip>
          <a:stretch>
            <a:fillRect/>
          </a:stretch>
        </p:blipFill>
        <p:spPr>
          <a:xfrm>
            <a:off x="19497623" y="5100637"/>
            <a:ext cx="1676401" cy="2717801"/>
          </a:xfrm>
          <a:prstGeom prst="rect">
            <a:avLst/>
          </a:prstGeom>
          <a:ln w="12700">
            <a:miter lim="400000"/>
          </a:ln>
        </p:spPr>
      </p:pic>
      <p:pic>
        <p:nvPicPr>
          <p:cNvPr id="258" name="dropbox-stacked-white.png"/>
          <p:cNvPicPr>
            <a:picLocks noChangeAspect="1"/>
          </p:cNvPicPr>
          <p:nvPr/>
        </p:nvPicPr>
        <p:blipFill>
          <a:blip r:embed="rId3">
            <a:extLst/>
          </a:blip>
          <a:stretch>
            <a:fillRect/>
          </a:stretch>
        </p:blipFill>
        <p:spPr>
          <a:xfrm>
            <a:off x="2828975" y="5100637"/>
            <a:ext cx="1676401" cy="2717801"/>
          </a:xfrm>
          <a:prstGeom prst="rect">
            <a:avLst/>
          </a:prstGeom>
          <a:ln w="12700">
            <a:miter lim="400000"/>
          </a:ln>
        </p:spPr>
      </p:pic>
      <p:sp>
        <p:nvSpPr>
          <p:cNvPr id="259" name="Shape 259"/>
          <p:cNvSpPr/>
          <p:nvPr/>
        </p:nvSpPr>
        <p:spPr>
          <a:xfrm>
            <a:off x="1747292" y="8001000"/>
            <a:ext cx="3839767"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0">
              <a:spcBef>
                <a:spcPts val="100"/>
              </a:spcBef>
              <a:defRPr sz="3400">
                <a:latin typeface="Merriweather"/>
                <a:ea typeface="Merriweather"/>
                <a:cs typeface="Merriweather"/>
                <a:sym typeface="Merriweather"/>
              </a:defRPr>
            </a:pPr>
            <a:r>
              <a:t>Best in Class</a:t>
            </a:r>
          </a:p>
        </p:txBody>
      </p:sp>
      <p:sp>
        <p:nvSpPr>
          <p:cNvPr id="260" name="Shape 260"/>
          <p:cNvSpPr/>
          <p:nvPr/>
        </p:nvSpPr>
        <p:spPr>
          <a:xfrm>
            <a:off x="10272117" y="8001000"/>
            <a:ext cx="3839766"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0">
              <a:spcBef>
                <a:spcPts val="100"/>
              </a:spcBef>
              <a:defRPr sz="3400">
                <a:latin typeface="Merriweather"/>
                <a:ea typeface="Merriweather"/>
                <a:cs typeface="Merriweather"/>
                <a:sym typeface="Merriweather"/>
              </a:defRPr>
            </a:pPr>
            <a:r>
              <a:t>Best in Class</a:t>
            </a:r>
          </a:p>
        </p:txBody>
      </p:sp>
      <p:sp>
        <p:nvSpPr>
          <p:cNvPr id="261" name="Shape 261"/>
          <p:cNvSpPr/>
          <p:nvPr/>
        </p:nvSpPr>
        <p:spPr>
          <a:xfrm>
            <a:off x="18415941" y="8001000"/>
            <a:ext cx="3839766"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0">
              <a:spcBef>
                <a:spcPts val="100"/>
              </a:spcBef>
              <a:defRPr sz="3400">
                <a:latin typeface="Merriweather"/>
                <a:ea typeface="Merriweather"/>
                <a:cs typeface="Merriweather"/>
                <a:sym typeface="Merriweather"/>
              </a:defRPr>
            </a:pPr>
            <a:r>
              <a:t>Best in Class</a:t>
            </a:r>
          </a:p>
        </p:txBody>
      </p:sp>
    </p:spTree>
  </p:cSld>
  <p:clrMapOvr>
    <a:masterClrMapping/>
  </p:clrMapOvr>
  <p:transition xmlns:p14="http://schemas.microsoft.com/office/powerpoint/2010/mai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p:cNvSpPr>
          <p:nvPr>
            <p:ph type="title"/>
          </p:nvPr>
        </p:nvSpPr>
        <p:spPr>
          <a:prstGeom prst="rect">
            <a:avLst/>
          </a:prstGeom>
        </p:spPr>
        <p:txBody>
          <a:bodyPr/>
          <a:lstStyle/>
          <a:p>
            <a:r>
              <a:t>Our Products</a:t>
            </a:r>
          </a:p>
        </p:txBody>
      </p:sp>
    </p:spTree>
  </p:cSld>
  <p:clrMapOvr>
    <a:masterClrMapping/>
  </p:clrMapOvr>
  <p:transition xmlns:p14="http://schemas.microsoft.com/office/powerpoint/2010/main" spd="slow"/>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69" name="tree-grid-image.png"/>
          <p:cNvPicPr>
            <a:picLocks noGrp="1" noChangeAspect="1"/>
          </p:cNvPicPr>
          <p:nvPr>
            <p:ph type="pic" idx="13"/>
          </p:nvPr>
        </p:nvPicPr>
        <p:blipFill>
          <a:blip r:embed="rId3">
            <a:extLst/>
          </a:blip>
          <a:srcRect/>
          <a:stretch>
            <a:fillRect/>
          </a:stretch>
        </p:blipFill>
        <p:spPr>
          <a:prstGeom prst="rect">
            <a:avLst/>
          </a:prstGeom>
        </p:spPr>
      </p:pic>
      <p:pic>
        <p:nvPicPr>
          <p:cNvPr id="270" name="tree-grid-image.png"/>
          <p:cNvPicPr>
            <a:picLocks noGrp="1" noChangeAspect="1"/>
          </p:cNvPicPr>
          <p:nvPr>
            <p:ph type="pic" idx="14"/>
          </p:nvPr>
        </p:nvPicPr>
        <p:blipFill>
          <a:blip r:embed="rId3">
            <a:extLst/>
          </a:blip>
          <a:srcRect/>
          <a:stretch>
            <a:fillRect/>
          </a:stretch>
        </p:blipFill>
        <p:spPr>
          <a:prstGeom prst="rect">
            <a:avLst/>
          </a:prstGeom>
        </p:spPr>
      </p:pic>
      <p:pic>
        <p:nvPicPr>
          <p:cNvPr id="271" name="tree-grid-image.png"/>
          <p:cNvPicPr>
            <a:picLocks noGrp="1" noChangeAspect="1"/>
          </p:cNvPicPr>
          <p:nvPr>
            <p:ph type="pic" idx="15"/>
          </p:nvPr>
        </p:nvPicPr>
        <p:blipFill>
          <a:blip r:embed="rId3">
            <a:extLst/>
          </a:blip>
          <a:srcRect/>
          <a:stretch>
            <a:fillRect/>
          </a:stretch>
        </p:blipFill>
        <p:spPr>
          <a:prstGeom prst="rect">
            <a:avLst/>
          </a:prstGeom>
        </p:spPr>
      </p:pic>
      <p:pic>
        <p:nvPicPr>
          <p:cNvPr id="272" name="tree-grid-image.png"/>
          <p:cNvPicPr>
            <a:picLocks noGrp="1" noChangeAspect="1"/>
          </p:cNvPicPr>
          <p:nvPr>
            <p:ph type="pic" idx="16"/>
          </p:nvPr>
        </p:nvPicPr>
        <p:blipFill>
          <a:blip r:embed="rId3">
            <a:extLst/>
          </a:blip>
          <a:srcRect/>
          <a:stretch>
            <a:fillRect/>
          </a:stretch>
        </p:blipFill>
        <p:spPr>
          <a:prstGeom prst="rect">
            <a:avLst/>
          </a:prstGeom>
        </p:spPr>
      </p:pic>
      <p:pic>
        <p:nvPicPr>
          <p:cNvPr id="273" name="tree-grid-image.png"/>
          <p:cNvPicPr>
            <a:picLocks noGrp="1" noChangeAspect="1"/>
          </p:cNvPicPr>
          <p:nvPr>
            <p:ph type="pic" idx="17"/>
          </p:nvPr>
        </p:nvPicPr>
        <p:blipFill>
          <a:blip r:embed="rId3">
            <a:extLst/>
          </a:blip>
          <a:srcRect/>
          <a:stretch>
            <a:fillRect/>
          </a:stretch>
        </p:blipFill>
        <p:spPr>
          <a:prstGeom prst="rect">
            <a:avLst/>
          </a:prstGeom>
        </p:spPr>
      </p:pic>
      <p:pic>
        <p:nvPicPr>
          <p:cNvPr id="274" name="tree-grid-image.png"/>
          <p:cNvPicPr>
            <a:picLocks noGrp="1" noChangeAspect="1"/>
          </p:cNvPicPr>
          <p:nvPr>
            <p:ph type="pic" idx="18"/>
          </p:nvPr>
        </p:nvPicPr>
        <p:blipFill>
          <a:blip r:embed="rId3">
            <a:extLst/>
          </a:blip>
          <a:srcRect/>
          <a:stretch>
            <a:fillRect/>
          </a:stretch>
        </p:blipFill>
        <p:spPr>
          <a:prstGeom prst="rect">
            <a:avLst/>
          </a:prstGeom>
        </p:spPr>
      </p:pic>
    </p:spTree>
  </p:cSld>
  <p:clrMapOvr>
    <a:masterClrMapping/>
  </p:clrMapOvr>
  <p:transition xmlns:p14="http://schemas.microsoft.com/office/powerpoint/2010/mai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p:cNvSpPr>
          <p:nvPr>
            <p:ph type="title"/>
          </p:nvPr>
        </p:nvSpPr>
        <p:spPr>
          <a:prstGeom prst="rect">
            <a:avLst/>
          </a:prstGeom>
        </p:spPr>
        <p:txBody>
          <a:bodyPr/>
          <a:lstStyle/>
          <a:p>
            <a:r>
              <a:t>Color Selection</a:t>
            </a:r>
          </a:p>
        </p:txBody>
      </p:sp>
      <p:sp>
        <p:nvSpPr>
          <p:cNvPr id="148" name="Shape 148"/>
          <p:cNvSpPr/>
          <p:nvPr/>
        </p:nvSpPr>
        <p:spPr>
          <a:xfrm>
            <a:off x="2503586" y="5970686"/>
            <a:ext cx="3730428" cy="3730428"/>
          </a:xfrm>
          <a:prstGeom prst="rect">
            <a:avLst/>
          </a:prstGeom>
          <a:solidFill>
            <a:srgbClr val="F53E54"/>
          </a:solidFill>
          <a:ln w="12700">
            <a:miter lim="400000"/>
          </a:ln>
        </p:spPr>
        <p:txBody>
          <a:bodyPr lIns="50800" tIns="50800" rIns="50800" bIns="50800" anchor="ct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9" name="Shape 149"/>
          <p:cNvSpPr/>
          <p:nvPr/>
        </p:nvSpPr>
        <p:spPr>
          <a:xfrm>
            <a:off x="6459636" y="5970686"/>
            <a:ext cx="3730428" cy="3730428"/>
          </a:xfrm>
          <a:prstGeom prst="rect">
            <a:avLst/>
          </a:prstGeom>
          <a:solidFill>
            <a:srgbClr val="04BF9D"/>
          </a:solidFill>
          <a:ln w="12700">
            <a:miter lim="400000"/>
          </a:ln>
        </p:spPr>
        <p:txBody>
          <a:bodyPr lIns="50800" tIns="50800" rIns="50800" bIns="50800" anchor="ct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0" name="Shape 150"/>
          <p:cNvSpPr/>
          <p:nvPr/>
        </p:nvSpPr>
        <p:spPr>
          <a:xfrm>
            <a:off x="10415686" y="5970686"/>
            <a:ext cx="3730428" cy="3730428"/>
          </a:xfrm>
          <a:prstGeom prst="rect">
            <a:avLst/>
          </a:prstGeom>
          <a:solidFill>
            <a:srgbClr val="02A19A"/>
          </a:solidFill>
          <a:ln w="12700">
            <a:miter lim="400000"/>
          </a:ln>
        </p:spPr>
        <p:txBody>
          <a:bodyPr lIns="50800" tIns="50800" rIns="50800" bIns="50800" anchor="ct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1" name="Shape 151"/>
          <p:cNvSpPr/>
          <p:nvPr/>
        </p:nvSpPr>
        <p:spPr>
          <a:xfrm>
            <a:off x="14371736" y="5970686"/>
            <a:ext cx="3730428" cy="3730428"/>
          </a:xfrm>
          <a:prstGeom prst="rect">
            <a:avLst/>
          </a:prstGeom>
          <a:solidFill>
            <a:srgbClr val="F2E85C"/>
          </a:solidFill>
          <a:ln w="12700">
            <a:miter lim="400000"/>
          </a:ln>
        </p:spPr>
        <p:txBody>
          <a:bodyPr lIns="50800" tIns="50800" rIns="50800" bIns="50800" anchor="ct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2" name="Shape 152"/>
          <p:cNvSpPr/>
          <p:nvPr/>
        </p:nvSpPr>
        <p:spPr>
          <a:xfrm>
            <a:off x="18327786" y="5970686"/>
            <a:ext cx="3730428" cy="3730428"/>
          </a:xfrm>
          <a:prstGeom prst="rect">
            <a:avLst/>
          </a:prstGeom>
          <a:solidFill>
            <a:srgbClr val="404040"/>
          </a:solidFill>
          <a:ln w="12700">
            <a:miter lim="400000"/>
          </a:ln>
        </p:spPr>
        <p:txBody>
          <a:bodyPr lIns="50800" tIns="50800" rIns="50800" bIns="50800" anchor="ctr"/>
          <a:lstStyle/>
          <a:p>
            <a:pPr>
              <a:defRPr sz="5400">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p:cNvSpPr>
          <p:nvPr>
            <p:ph type="title"/>
          </p:nvPr>
        </p:nvSpPr>
        <p:spPr>
          <a:prstGeom prst="rect">
            <a:avLst/>
          </a:prstGeom>
        </p:spPr>
        <p:txBody>
          <a:bodyPr/>
          <a:lstStyle/>
          <a:p>
            <a:r>
              <a:t>Table Style</a:t>
            </a:r>
          </a:p>
        </p:txBody>
      </p:sp>
      <p:graphicFrame>
        <p:nvGraphicFramePr>
          <p:cNvPr id="279" name="Table 279"/>
          <p:cNvGraphicFramePr/>
          <p:nvPr/>
        </p:nvGraphicFramePr>
        <p:xfrm>
          <a:off x="3530600" y="4203700"/>
          <a:ext cx="17322795" cy="8026396"/>
        </p:xfrm>
        <a:graphic>
          <a:graphicData uri="http://schemas.openxmlformats.org/drawingml/2006/table">
            <a:tbl>
              <a:tblPr firstRow="1" firstCol="1" lastRow="1">
                <a:tableStyleId>{4A9BC294-FFE2-49D5-8D69-9E1BD2C41BD5}</a:tableStyleId>
              </a:tblPr>
              <a:tblGrid>
                <a:gridCol w="3464559"/>
                <a:gridCol w="3464559"/>
                <a:gridCol w="3464559"/>
                <a:gridCol w="3464559"/>
                <a:gridCol w="3464559"/>
              </a:tblGrid>
              <a:tr h="1146628">
                <a:tc>
                  <a:txBody>
                    <a:bodyPr/>
                    <a:lstStyle/>
                    <a:p>
                      <a:pPr defTabSz="914400">
                        <a:tabLst>
                          <a:tab pos="1714500" algn="l"/>
                        </a:tabLst>
                        <a:defRPr sz="3200" b="0" cap="all">
                          <a:sym typeface="Raleway Heavy"/>
                        </a:defRPr>
                      </a:pPr>
                      <a:endParaRPr/>
                    </a:p>
                  </a:txBody>
                  <a:tcPr marL="50800" marR="50800" marT="50800" marB="50800" anchor="ctr" horzOverflow="overflow">
                    <a:lnR w="0">
                      <a:miter lim="400000"/>
                    </a:lnR>
                  </a:tcPr>
                </a:tc>
                <a:tc>
                  <a:txBody>
                    <a:bodyPr/>
                    <a:lstStyle/>
                    <a:p>
                      <a:pPr defTabSz="914400">
                        <a:tabLst>
                          <a:tab pos="1714500" algn="l"/>
                        </a:tabLst>
                        <a:defRPr sz="1800" b="0">
                          <a:solidFill>
                            <a:srgbClr val="000000"/>
                          </a:solidFill>
                        </a:defRPr>
                      </a:pPr>
                      <a:r>
                        <a:rPr sz="3200" cap="all">
                          <a:solidFill>
                            <a:srgbClr val="FFFFFF"/>
                          </a:solidFill>
                          <a:sym typeface="Raleway Heav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b="0">
                          <a:solidFill>
                            <a:srgbClr val="000000"/>
                          </a:solidFill>
                        </a:defRPr>
                      </a:pPr>
                      <a:r>
                        <a:rPr sz="3200" cap="all">
                          <a:solidFill>
                            <a:srgbClr val="FFFFFF"/>
                          </a:solidFill>
                          <a:sym typeface="Raleway Heav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b="0">
                          <a:solidFill>
                            <a:srgbClr val="000000"/>
                          </a:solidFill>
                        </a:defRPr>
                      </a:pPr>
                      <a:r>
                        <a:rPr sz="3200" cap="all">
                          <a:solidFill>
                            <a:srgbClr val="FFFFFF"/>
                          </a:solidFill>
                          <a:sym typeface="Raleway Heav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b="0">
                          <a:solidFill>
                            <a:srgbClr val="000000"/>
                          </a:solidFill>
                        </a:defRPr>
                      </a:pPr>
                      <a:r>
                        <a:rPr sz="3200" cap="all">
                          <a:solidFill>
                            <a:srgbClr val="FFFFFF"/>
                          </a:solidFill>
                          <a:sym typeface="Raleway Heavy"/>
                        </a:rPr>
                        <a:t>Example</a:t>
                      </a:r>
                    </a:p>
                  </a:txBody>
                  <a:tcPr marL="50800" marR="50800" marT="50800" marB="50800" anchor="ctr" horzOverflow="overflow">
                    <a:lnL w="0">
                      <a:miter lim="400000"/>
                    </a:lnL>
                  </a:tcPr>
                </a:tc>
              </a:tr>
              <a:tr h="1146628">
                <a:tc>
                  <a:txBody>
                    <a:bodyPr/>
                    <a:lstStyle/>
                    <a:p>
                      <a:pPr lvl="1" defTabSz="914400">
                        <a:tabLst>
                          <a:tab pos="1714500" algn="l"/>
                        </a:tabLst>
                        <a:defRPr sz="2800" b="0">
                          <a:sym typeface="Raleway Heavy"/>
                        </a:defRPr>
                      </a:pPr>
                      <a:r>
                        <a:t>Example</a:t>
                      </a:r>
                    </a:p>
                  </a:txBody>
                  <a:tcPr marL="50800" marR="50800" marT="50800" marB="50800" anchor="ctr" horzOverflow="overflow">
                    <a:lnL w="12700">
                      <a:solidFill>
                        <a:srgbClr val="D95D4F"/>
                      </a:solidFill>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12700">
                      <a:solidFill>
                        <a:srgbClr val="D95D4F"/>
                      </a:solidFill>
                      <a:miter lim="400000"/>
                    </a:lnR>
                  </a:tcPr>
                </a:tc>
              </a:tr>
              <a:tr h="1146628">
                <a:tc>
                  <a:txBody>
                    <a:bodyPr/>
                    <a:lstStyle/>
                    <a:p>
                      <a:pPr lvl="1" defTabSz="914400">
                        <a:tabLst>
                          <a:tab pos="1714500" algn="l"/>
                        </a:tabLst>
                        <a:defRPr sz="2800" b="0">
                          <a:sym typeface="Raleway Heavy"/>
                        </a:defRPr>
                      </a:pPr>
                      <a:r>
                        <a:t>Example</a:t>
                      </a:r>
                    </a:p>
                  </a:txBody>
                  <a:tcPr marL="50800" marR="50800" marT="50800" marB="50800" anchor="ctr" horzOverflow="overflow">
                    <a:lnL w="12700">
                      <a:solidFill>
                        <a:srgbClr val="D95D4F"/>
                      </a:solidFill>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12700">
                      <a:solidFill>
                        <a:srgbClr val="D95D4F"/>
                      </a:solidFill>
                      <a:miter lim="400000"/>
                    </a:lnR>
                  </a:tcPr>
                </a:tc>
              </a:tr>
              <a:tr h="1146628">
                <a:tc>
                  <a:txBody>
                    <a:bodyPr/>
                    <a:lstStyle/>
                    <a:p>
                      <a:pPr lvl="1" defTabSz="914400">
                        <a:tabLst>
                          <a:tab pos="1714500" algn="l"/>
                        </a:tabLst>
                        <a:defRPr sz="2800" b="0">
                          <a:sym typeface="Raleway Heavy"/>
                        </a:defRPr>
                      </a:pPr>
                      <a:r>
                        <a:t>Example</a:t>
                      </a:r>
                    </a:p>
                  </a:txBody>
                  <a:tcPr marL="50800" marR="50800" marT="50800" marB="50800" anchor="ctr" horzOverflow="overflow">
                    <a:lnL w="12700">
                      <a:solidFill>
                        <a:srgbClr val="D95D4F"/>
                      </a:solidFill>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12700">
                      <a:solidFill>
                        <a:srgbClr val="D95D4F"/>
                      </a:solidFill>
                      <a:miter lim="400000"/>
                    </a:lnR>
                  </a:tcPr>
                </a:tc>
              </a:tr>
              <a:tr h="1146628">
                <a:tc>
                  <a:txBody>
                    <a:bodyPr/>
                    <a:lstStyle/>
                    <a:p>
                      <a:pPr lvl="1" defTabSz="914400">
                        <a:tabLst>
                          <a:tab pos="1714500" algn="l"/>
                        </a:tabLst>
                        <a:defRPr sz="2800" b="0">
                          <a:sym typeface="Raleway Heavy"/>
                        </a:defRPr>
                      </a:pPr>
                      <a:r>
                        <a:t>Example</a:t>
                      </a:r>
                    </a:p>
                  </a:txBody>
                  <a:tcPr marL="50800" marR="50800" marT="50800" marB="50800" anchor="ctr" horzOverflow="overflow">
                    <a:lnL w="12700">
                      <a:solidFill>
                        <a:srgbClr val="D95D4F"/>
                      </a:solidFill>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12700">
                      <a:solidFill>
                        <a:srgbClr val="D95D4F"/>
                      </a:solidFill>
                      <a:miter lim="400000"/>
                    </a:lnR>
                  </a:tcPr>
                </a:tc>
              </a:tr>
              <a:tr h="1146628">
                <a:tc>
                  <a:txBody>
                    <a:bodyPr/>
                    <a:lstStyle/>
                    <a:p>
                      <a:pPr lvl="1" defTabSz="914400">
                        <a:tabLst>
                          <a:tab pos="1714500" algn="l"/>
                        </a:tabLst>
                        <a:defRPr sz="2800" b="0">
                          <a:sym typeface="Raleway Heavy"/>
                        </a:defRPr>
                      </a:pPr>
                      <a:r>
                        <a:t>Example</a:t>
                      </a:r>
                    </a:p>
                  </a:txBody>
                  <a:tcPr marL="50800" marR="50800" marT="50800" marB="50800" anchor="ctr" horzOverflow="overflow">
                    <a:lnL w="12700">
                      <a:solidFill>
                        <a:srgbClr val="D95D4F"/>
                      </a:solidFill>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12700">
                      <a:solidFill>
                        <a:srgbClr val="D95D4F"/>
                      </a:solidFill>
                      <a:miter lim="400000"/>
                    </a:lnR>
                  </a:tcPr>
                </a:tc>
              </a:tr>
              <a:tr h="1146628">
                <a:tc>
                  <a:txBody>
                    <a:bodyPr/>
                    <a:lstStyle/>
                    <a:p>
                      <a:pPr defTabSz="914400">
                        <a:tabLst>
                          <a:tab pos="1714500" algn="l"/>
                        </a:tabLst>
                        <a:defRPr sz="3200" b="0" cap="all">
                          <a:sym typeface="Raleway SemiBold"/>
                        </a:defRPr>
                      </a:pPr>
                      <a:endParaRPr/>
                    </a:p>
                  </a:txBody>
                  <a:tcPr marL="50800" marR="50800" marT="50800" marB="50800" anchor="ctr" horzOverflow="overflow">
                    <a:lnL w="12700">
                      <a:solidFill>
                        <a:srgbClr val="D95D4F"/>
                      </a:solidFill>
                      <a:miter lim="400000"/>
                    </a:lnL>
                    <a:lnR w="0">
                      <a:miter lim="400000"/>
                    </a:lnR>
                  </a:tcPr>
                </a:tc>
                <a:tc>
                  <a:txBody>
                    <a:bodyPr/>
                    <a:lstStyle/>
                    <a:p>
                      <a:pPr defTabSz="914400">
                        <a:tabLst>
                          <a:tab pos="1714500" algn="l"/>
                        </a:tabLst>
                        <a:defRPr sz="3200" b="0" cap="all">
                          <a:sym typeface="Raleway SemiBold"/>
                        </a:defRPr>
                      </a:pPr>
                      <a:endParaRPr/>
                    </a:p>
                  </a:txBody>
                  <a:tcPr marL="50800" marR="50800" marT="50800" marB="50800" anchor="ctr" horzOverflow="overflow">
                    <a:lnL w="0">
                      <a:miter lim="400000"/>
                    </a:lnL>
                    <a:lnR w="0">
                      <a:miter lim="400000"/>
                    </a:lnR>
                  </a:tcPr>
                </a:tc>
                <a:tc>
                  <a:txBody>
                    <a:bodyPr/>
                    <a:lstStyle/>
                    <a:p>
                      <a:pPr defTabSz="914400">
                        <a:tabLst>
                          <a:tab pos="1714500" algn="l"/>
                        </a:tabLst>
                        <a:defRPr sz="3200" b="0" cap="all">
                          <a:sym typeface="Raleway SemiBold"/>
                        </a:defRPr>
                      </a:pPr>
                      <a:endParaRPr/>
                    </a:p>
                  </a:txBody>
                  <a:tcPr marL="50800" marR="50800" marT="50800" marB="50800" anchor="ctr" horzOverflow="overflow">
                    <a:lnL w="0">
                      <a:miter lim="400000"/>
                    </a:lnL>
                    <a:lnR w="0">
                      <a:miter lim="400000"/>
                    </a:lnR>
                  </a:tcPr>
                </a:tc>
                <a:tc>
                  <a:txBody>
                    <a:bodyPr/>
                    <a:lstStyle/>
                    <a:p>
                      <a:pPr defTabSz="914400">
                        <a:tabLst>
                          <a:tab pos="1714500" algn="l"/>
                        </a:tabLst>
                        <a:defRPr sz="3200" b="0" cap="all">
                          <a:sym typeface="Raleway SemiBold"/>
                        </a:defRPr>
                      </a:pPr>
                      <a:endParaRPr/>
                    </a:p>
                  </a:txBody>
                  <a:tcPr marL="50800" marR="50800" marT="50800" marB="50800" anchor="ctr" horzOverflow="overflow">
                    <a:lnL w="0">
                      <a:miter lim="400000"/>
                    </a:lnL>
                    <a:lnR w="0">
                      <a:miter lim="400000"/>
                    </a:lnR>
                  </a:tcPr>
                </a:tc>
                <a:tc>
                  <a:txBody>
                    <a:bodyPr/>
                    <a:lstStyle/>
                    <a:p>
                      <a:pPr defTabSz="914400">
                        <a:tabLst>
                          <a:tab pos="1714500" algn="l"/>
                        </a:tabLst>
                        <a:defRPr sz="3200" b="0" cap="all">
                          <a:sym typeface="Raleway SemiBold"/>
                        </a:defRPr>
                      </a:pPr>
                      <a:endParaRPr/>
                    </a:p>
                  </a:txBody>
                  <a:tcPr marL="50800" marR="50800" marT="50800" marB="50800" anchor="ctr" horzOverflow="overflow">
                    <a:lnL w="0">
                      <a:miter lim="400000"/>
                    </a:lnL>
                    <a:lnR w="12700">
                      <a:solidFill>
                        <a:srgbClr val="D95D4F"/>
                      </a:solidFill>
                      <a:miter lim="400000"/>
                    </a:lnR>
                  </a:tcPr>
                </a:tc>
              </a:tr>
            </a:tbl>
          </a:graphicData>
        </a:graphic>
      </p:graphicFrame>
    </p:spTree>
  </p:cSld>
  <p:clrMapOvr>
    <a:masterClrMapping/>
  </p:clrMapOvr>
  <p:transition xmlns:p14="http://schemas.microsoft.com/office/powerpoint/2010/main" spd="slow"/>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2A19A"/>
        </a:solidFill>
        <a:effectLst/>
      </p:bgPr>
    </p:bg>
    <p:spTree>
      <p:nvGrpSpPr>
        <p:cNvPr id="1" name=""/>
        <p:cNvGrpSpPr/>
        <p:nvPr/>
      </p:nvGrpSpPr>
      <p:grpSpPr>
        <a:xfrm>
          <a:off x="0" y="0"/>
          <a:ext cx="0" cy="0"/>
          <a:chOff x="0" y="0"/>
          <a:chExt cx="0" cy="0"/>
        </a:xfrm>
      </p:grpSpPr>
      <p:pic>
        <p:nvPicPr>
          <p:cNvPr id="283" name="photo-1433170854238-8828efbab416.jpeg"/>
          <p:cNvPicPr>
            <a:picLocks noChangeAspect="1"/>
          </p:cNvPicPr>
          <p:nvPr/>
        </p:nvPicPr>
        <p:blipFill>
          <a:blip r:embed="rId3">
            <a:extLst/>
          </a:blip>
          <a:srcRect l="304" r="304"/>
          <a:stretch>
            <a:fillRect/>
          </a:stretch>
        </p:blipFill>
        <p:spPr>
          <a:xfrm>
            <a:off x="-88108" y="-1585577"/>
            <a:ext cx="24429701" cy="16388250"/>
          </a:xfrm>
          <a:prstGeom prst="rect">
            <a:avLst/>
          </a:prstGeom>
          <a:ln w="12700">
            <a:miter lim="400000"/>
          </a:ln>
        </p:spPr>
      </p:pic>
      <p:sp>
        <p:nvSpPr>
          <p:cNvPr id="284" name="Shape 284"/>
          <p:cNvSpPr>
            <a:spLocks noGrp="1"/>
          </p:cNvSpPr>
          <p:nvPr>
            <p:ph type="title"/>
          </p:nvPr>
        </p:nvSpPr>
        <p:spPr>
          <a:xfrm>
            <a:off x="774700" y="617136"/>
            <a:ext cx="12438895" cy="8036728"/>
          </a:xfrm>
          <a:prstGeom prst="rect">
            <a:avLst/>
          </a:prstGeom>
        </p:spPr>
        <p:txBody>
          <a:bodyPr anchor="b"/>
          <a:lstStyle/>
          <a:p>
            <a:pPr algn="l"/>
            <a:r>
              <a:t>Finally, a product that meets my needs.</a:t>
            </a:r>
          </a:p>
          <a:p>
            <a:pPr algn="l">
              <a:defRPr>
                <a:latin typeface="Raleway"/>
                <a:ea typeface="Raleway"/>
                <a:cs typeface="Raleway"/>
                <a:sym typeface="Raleway"/>
              </a:defRPr>
            </a:pPr>
            <a:r>
              <a:t>-Customer</a:t>
            </a:r>
          </a:p>
        </p:txBody>
      </p:sp>
    </p:spTree>
  </p:cSld>
  <p:clrMapOvr>
    <a:masterClrMapping/>
  </p:clrMapOvr>
  <p:transition xmlns:p14="http://schemas.microsoft.com/office/powerpoint/2010/mai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cars-at-night-16-9.png"/>
          <p:cNvPicPr>
            <a:picLocks noGrp="1" noChangeAspect="1"/>
          </p:cNvPicPr>
          <p:nvPr>
            <p:ph type="pic" idx="13"/>
          </p:nvPr>
        </p:nvPicPr>
        <p:blipFill>
          <a:blip r:embed="rId3">
            <a:extLst/>
          </a:blip>
          <a:stretch>
            <a:fillRect/>
          </a:stretch>
        </p:blipFill>
        <p:spPr>
          <a:prstGeom prst="rect">
            <a:avLst/>
          </a:prstGeom>
        </p:spPr>
      </p:pic>
    </p:spTree>
  </p:cSld>
  <p:clrMapOvr>
    <a:masterClrMapping/>
  </p:clrMapOvr>
  <p:transition xmlns:p14="http://schemas.microsoft.com/office/powerpoint/2010/mai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p:cNvSpPr>
          <p:nvPr>
            <p:ph type="title"/>
          </p:nvPr>
        </p:nvSpPr>
        <p:spPr>
          <a:prstGeom prst="rect">
            <a:avLst/>
          </a:prstGeom>
        </p:spPr>
        <p:txBody>
          <a:bodyPr>
            <a:normAutofit fontScale="90000"/>
          </a:bodyPr>
          <a:lstStyle>
            <a:lvl1pPr defTabSz="817244">
              <a:defRPr sz="10296" spc="0"/>
            </a:lvl1pPr>
          </a:lstStyle>
          <a:p>
            <a:r>
              <a:t>You’ve got your deck. Now what? </a:t>
            </a:r>
          </a:p>
        </p:txBody>
      </p:sp>
      <p:pic>
        <p:nvPicPr>
          <p:cNvPr id="293" name="GetBacked _3D_Cover.jpg"/>
          <p:cNvPicPr>
            <a:picLocks noChangeAspect="1"/>
          </p:cNvPicPr>
          <p:nvPr/>
        </p:nvPicPr>
        <p:blipFill>
          <a:blip r:embed="rId3">
            <a:extLst/>
          </a:blip>
          <a:stretch>
            <a:fillRect/>
          </a:stretch>
        </p:blipFill>
        <p:spPr>
          <a:xfrm>
            <a:off x="6891069" y="3469258"/>
            <a:ext cx="10601863" cy="8364156"/>
          </a:xfrm>
          <a:prstGeom prst="rect">
            <a:avLst/>
          </a:prstGeom>
          <a:ln w="12700">
            <a:miter lim="400000"/>
          </a:ln>
        </p:spPr>
      </p:pic>
      <p:pic>
        <p:nvPicPr>
          <p:cNvPr id="294" name="amazon-logo_transparent.png"/>
          <p:cNvPicPr>
            <a:picLocks noChangeAspect="1"/>
          </p:cNvPicPr>
          <p:nvPr/>
        </p:nvPicPr>
        <p:blipFill>
          <a:blip r:embed="rId4">
            <a:extLst/>
          </a:blip>
          <a:stretch>
            <a:fillRect/>
          </a:stretch>
        </p:blipFill>
        <p:spPr>
          <a:xfrm>
            <a:off x="14365774" y="8921708"/>
            <a:ext cx="5195455" cy="2508152"/>
          </a:xfrm>
          <a:prstGeom prst="rect">
            <a:avLst/>
          </a:prstGeom>
          <a:ln w="12700">
            <a:miter lim="400000"/>
          </a:ln>
        </p:spPr>
      </p:pic>
    </p:spTree>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ctrTitle"/>
          </p:nvPr>
        </p:nvSpPr>
        <p:spPr>
          <a:prstGeom prst="rect">
            <a:avLst/>
          </a:prstGeom>
        </p:spPr>
        <p:txBody>
          <a:bodyPr/>
          <a:lstStyle/>
          <a:p>
            <a:r>
              <a:rPr dirty="0"/>
              <a:t>Company Name</a:t>
            </a:r>
          </a:p>
        </p:txBody>
      </p:sp>
      <p:sp>
        <p:nvSpPr>
          <p:cNvPr id="157" name="Shape 157"/>
          <p:cNvSpPr>
            <a:spLocks noGrp="1"/>
          </p:cNvSpPr>
          <p:nvPr>
            <p:ph type="subTitle" sz="quarter" idx="1"/>
          </p:nvPr>
        </p:nvSpPr>
        <p:spPr>
          <a:xfrm>
            <a:off x="1587500" y="8912977"/>
            <a:ext cx="7930720" cy="4432300"/>
          </a:xfrm>
          <a:prstGeom prst="rect">
            <a:avLst/>
          </a:prstGeom>
        </p:spPr>
        <p:txBody>
          <a:bodyPr/>
          <a:lstStyle/>
          <a:p>
            <a:r>
              <a:rPr dirty="0"/>
              <a:t>Investor Presentation, 11/17/2015</a:t>
            </a:r>
          </a:p>
        </p:txBody>
      </p:sp>
    </p:spTree>
  </p:cSld>
  <p:clrMapOvr>
    <a:masterClrMapping/>
  </p:clrMapOvr>
  <p:transition xmlns:p14="http://schemas.microsoft.com/office/powerpoint/2010/mai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p:cNvSpPr>
          <p:nvPr>
            <p:ph type="title"/>
          </p:nvPr>
        </p:nvSpPr>
        <p:spPr>
          <a:prstGeom prst="rect">
            <a:avLst/>
          </a:prstGeom>
        </p:spPr>
        <p:txBody>
          <a:bodyPr/>
          <a:lstStyle/>
          <a:p>
            <a:r>
              <a:t>We are doing something amazing</a:t>
            </a:r>
          </a:p>
        </p:txBody>
      </p:sp>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p:cNvSpPr>
          <p:nvPr>
            <p:ph type="body" idx="13"/>
          </p:nvPr>
        </p:nvSpPr>
        <p:spPr>
          <a:xfrm>
            <a:off x="8928100" y="7797800"/>
            <a:ext cx="6553200" cy="647700"/>
          </a:xfrm>
          <a:prstGeom prst="rect">
            <a:avLst/>
          </a:prstGeom>
        </p:spPr>
        <p:txBody>
          <a:bodyPr/>
          <a:lstStyle/>
          <a:p>
            <a:pPr lvl="1" algn="ctr">
              <a:spcBef>
                <a:spcPts val="100"/>
              </a:spcBef>
            </a:pPr>
            <a:r>
              <a:t>Proof point #2</a:t>
            </a:r>
          </a:p>
        </p:txBody>
      </p:sp>
      <p:sp>
        <p:nvSpPr>
          <p:cNvPr id="166" name="Shape 166"/>
          <p:cNvSpPr>
            <a:spLocks noGrp="1"/>
          </p:cNvSpPr>
          <p:nvPr>
            <p:ph type="body" idx="14"/>
          </p:nvPr>
        </p:nvSpPr>
        <p:spPr>
          <a:xfrm>
            <a:off x="16243300" y="7886700"/>
            <a:ext cx="6553200" cy="647700"/>
          </a:xfrm>
          <a:prstGeom prst="rect">
            <a:avLst/>
          </a:prstGeom>
        </p:spPr>
        <p:txBody>
          <a:bodyPr/>
          <a:lstStyle/>
          <a:p>
            <a:pPr lvl="1" algn="ctr">
              <a:spcBef>
                <a:spcPts val="100"/>
              </a:spcBef>
            </a:pPr>
            <a:r>
              <a:t>Proof point #3</a:t>
            </a:r>
          </a:p>
        </p:txBody>
      </p:sp>
      <p:sp>
        <p:nvSpPr>
          <p:cNvPr id="167" name="Shape 167"/>
          <p:cNvSpPr>
            <a:spLocks noGrp="1"/>
          </p:cNvSpPr>
          <p:nvPr>
            <p:ph type="body" idx="15"/>
          </p:nvPr>
        </p:nvSpPr>
        <p:spPr>
          <a:prstGeom prst="rect">
            <a:avLst/>
          </a:prstGeom>
        </p:spPr>
        <p:txBody>
          <a:bodyPr/>
          <a:lstStyle/>
          <a:p>
            <a:r>
              <a:t>$100MM</a:t>
            </a:r>
          </a:p>
        </p:txBody>
      </p:sp>
      <p:sp>
        <p:nvSpPr>
          <p:cNvPr id="168" name="Shape 168"/>
          <p:cNvSpPr>
            <a:spLocks noGrp="1"/>
          </p:cNvSpPr>
          <p:nvPr>
            <p:ph type="body" idx="16"/>
          </p:nvPr>
        </p:nvSpPr>
        <p:spPr>
          <a:prstGeom prst="rect">
            <a:avLst/>
          </a:prstGeom>
        </p:spPr>
        <p:txBody>
          <a:bodyPr/>
          <a:lstStyle/>
          <a:p>
            <a:r>
              <a:t>25B</a:t>
            </a:r>
          </a:p>
        </p:txBody>
      </p:sp>
      <p:sp>
        <p:nvSpPr>
          <p:cNvPr id="169" name="Shape 169"/>
          <p:cNvSpPr>
            <a:spLocks noGrp="1"/>
          </p:cNvSpPr>
          <p:nvPr>
            <p:ph type="title"/>
          </p:nvPr>
        </p:nvSpPr>
        <p:spPr>
          <a:prstGeom prst="rect">
            <a:avLst/>
          </a:prstGeom>
        </p:spPr>
        <p:txBody>
          <a:bodyPr/>
          <a:lstStyle/>
          <a:p>
            <a:r>
              <a:t>The Opportunity is Massive</a:t>
            </a:r>
          </a:p>
        </p:txBody>
      </p:sp>
      <p:sp>
        <p:nvSpPr>
          <p:cNvPr id="170" name="Shape 170"/>
          <p:cNvSpPr>
            <a:spLocks noGrp="1"/>
          </p:cNvSpPr>
          <p:nvPr>
            <p:ph type="body" sz="quarter" idx="1"/>
          </p:nvPr>
        </p:nvSpPr>
        <p:spPr>
          <a:prstGeom prst="rect">
            <a:avLst/>
          </a:prstGeom>
        </p:spPr>
        <p:txBody>
          <a:bodyPr/>
          <a:lstStyle/>
          <a:p>
            <a:r>
              <a:t>Proof point #1</a:t>
            </a:r>
          </a:p>
        </p:txBody>
      </p:sp>
      <p:sp>
        <p:nvSpPr>
          <p:cNvPr id="171" name="Shape 171"/>
          <p:cNvSpPr>
            <a:spLocks noGrp="1"/>
          </p:cNvSpPr>
          <p:nvPr>
            <p:ph type="body" idx="17"/>
          </p:nvPr>
        </p:nvSpPr>
        <p:spPr>
          <a:prstGeom prst="rect">
            <a:avLst/>
          </a:prstGeom>
        </p:spPr>
        <p:txBody>
          <a:bodyPr/>
          <a:lstStyle/>
          <a:p>
            <a:r>
              <a:t>90%</a:t>
            </a:r>
          </a:p>
        </p:txBody>
      </p:sp>
    </p:spTree>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2A19A"/>
        </a:solidFill>
        <a:effectLst/>
      </p:bgPr>
    </p:bg>
    <p:spTree>
      <p:nvGrpSpPr>
        <p:cNvPr id="1" name=""/>
        <p:cNvGrpSpPr/>
        <p:nvPr/>
      </p:nvGrpSpPr>
      <p:grpSpPr>
        <a:xfrm>
          <a:off x="0" y="0"/>
          <a:ext cx="0" cy="0"/>
          <a:chOff x="0" y="0"/>
          <a:chExt cx="0" cy="0"/>
        </a:xfrm>
      </p:grpSpPr>
      <p:pic>
        <p:nvPicPr>
          <p:cNvPr id="175" name="womenontrain.jpeg"/>
          <p:cNvPicPr>
            <a:picLocks noChangeAspect="1"/>
          </p:cNvPicPr>
          <p:nvPr/>
        </p:nvPicPr>
        <p:blipFill>
          <a:blip r:embed="rId3">
            <a:extLst/>
          </a:blip>
          <a:stretch>
            <a:fillRect/>
          </a:stretch>
        </p:blipFill>
        <p:spPr>
          <a:xfrm>
            <a:off x="-229270" y="-3894774"/>
            <a:ext cx="35187723" cy="23461348"/>
          </a:xfrm>
          <a:prstGeom prst="rect">
            <a:avLst/>
          </a:prstGeom>
          <a:ln w="12700">
            <a:miter lim="400000"/>
          </a:ln>
        </p:spPr>
      </p:pic>
      <p:sp>
        <p:nvSpPr>
          <p:cNvPr id="176" name="Shape 176"/>
          <p:cNvSpPr>
            <a:spLocks noGrp="1"/>
          </p:cNvSpPr>
          <p:nvPr>
            <p:ph type="title"/>
          </p:nvPr>
        </p:nvSpPr>
        <p:spPr>
          <a:xfrm>
            <a:off x="1612900" y="1990328"/>
            <a:ext cx="11096363" cy="3845581"/>
          </a:xfrm>
          <a:prstGeom prst="rect">
            <a:avLst/>
          </a:prstGeom>
        </p:spPr>
        <p:txBody>
          <a:bodyPr anchor="t"/>
          <a:lstStyle>
            <a:lvl1pPr algn="l">
              <a:defRPr>
                <a:solidFill>
                  <a:srgbClr val="404040"/>
                </a:solidFill>
              </a:defRPr>
            </a:lvl1pPr>
          </a:lstStyle>
          <a:p>
            <a:r>
              <a:t>Customers have a problem.</a:t>
            </a:r>
          </a:p>
        </p:txBody>
      </p:sp>
      <p:sp>
        <p:nvSpPr>
          <p:cNvPr id="177" name="Shape 177"/>
          <p:cNvSpPr>
            <a:spLocks noGrp="1"/>
          </p:cNvSpPr>
          <p:nvPr>
            <p:ph type="body" sz="quarter" idx="1"/>
          </p:nvPr>
        </p:nvSpPr>
        <p:spPr>
          <a:xfrm>
            <a:off x="1612900" y="6740143"/>
            <a:ext cx="6553200" cy="4432301"/>
          </a:xfrm>
          <a:prstGeom prst="rect">
            <a:avLst/>
          </a:prstGeom>
        </p:spPr>
        <p:txBody>
          <a:bodyPr/>
          <a:lstStyle/>
          <a:p>
            <a:pPr marL="635000" indent="-635000" algn="l">
              <a:lnSpc>
                <a:spcPct val="150000"/>
              </a:lnSpc>
              <a:buSzPct val="100000"/>
              <a:buChar char="•"/>
              <a:defRPr sz="5200" b="1">
                <a:solidFill>
                  <a:srgbClr val="404040"/>
                </a:solidFill>
              </a:defRPr>
            </a:pPr>
            <a:r>
              <a:t>Data point #1</a:t>
            </a:r>
          </a:p>
          <a:p>
            <a:pPr marL="635000" indent="-635000" algn="l">
              <a:lnSpc>
                <a:spcPct val="150000"/>
              </a:lnSpc>
              <a:buSzPct val="100000"/>
              <a:buChar char="•"/>
              <a:defRPr sz="5200" b="1">
                <a:solidFill>
                  <a:srgbClr val="404040"/>
                </a:solidFill>
              </a:defRPr>
            </a:pPr>
            <a:r>
              <a:t>Data point #2</a:t>
            </a:r>
          </a:p>
          <a:p>
            <a:pPr marL="635000" indent="-635000" algn="l">
              <a:lnSpc>
                <a:spcPct val="150000"/>
              </a:lnSpc>
              <a:buSzPct val="100000"/>
              <a:buChar char="•"/>
              <a:defRPr sz="5200" b="1">
                <a:solidFill>
                  <a:srgbClr val="404040"/>
                </a:solidFill>
              </a:defRPr>
            </a:pPr>
            <a:r>
              <a:t>Data point #3</a:t>
            </a:r>
          </a:p>
        </p:txBody>
      </p:sp>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4BF9D"/>
        </a:solidFill>
        <a:effectLst/>
      </p:bgPr>
    </p:bg>
    <p:spTree>
      <p:nvGrpSpPr>
        <p:cNvPr id="1" name=""/>
        <p:cNvGrpSpPr/>
        <p:nvPr/>
      </p:nvGrpSpPr>
      <p:grpSpPr>
        <a:xfrm>
          <a:off x="0" y="0"/>
          <a:ext cx="0" cy="0"/>
          <a:chOff x="0" y="0"/>
          <a:chExt cx="0" cy="0"/>
        </a:xfrm>
      </p:grpSpPr>
      <p:sp>
        <p:nvSpPr>
          <p:cNvPr id="181" name="Shape 181"/>
          <p:cNvSpPr>
            <a:spLocks noGrp="1"/>
          </p:cNvSpPr>
          <p:nvPr>
            <p:ph type="title"/>
          </p:nvPr>
        </p:nvSpPr>
        <p:spPr>
          <a:xfrm>
            <a:off x="2381250" y="1193584"/>
            <a:ext cx="19621500" cy="5004000"/>
          </a:xfrm>
          <a:prstGeom prst="rect">
            <a:avLst/>
          </a:prstGeom>
        </p:spPr>
        <p:txBody>
          <a:bodyPr anchor="t"/>
          <a:lstStyle>
            <a:lvl1pPr algn="ctr">
              <a:defRPr>
                <a:solidFill>
                  <a:srgbClr val="FFF5EF"/>
                </a:solidFill>
              </a:defRPr>
            </a:lvl1pPr>
          </a:lstStyle>
          <a:p>
            <a:r>
              <a:t>Meet solution.</a:t>
            </a:r>
          </a:p>
        </p:txBody>
      </p:sp>
      <p:pic>
        <p:nvPicPr>
          <p:cNvPr id="182" name="pasted-image.pdf"/>
          <p:cNvPicPr>
            <a:picLocks noChangeAspect="1"/>
          </p:cNvPicPr>
          <p:nvPr/>
        </p:nvPicPr>
        <p:blipFill>
          <a:blip r:embed="rId3">
            <a:extLst/>
          </a:blip>
          <a:stretch>
            <a:fillRect/>
          </a:stretch>
        </p:blipFill>
        <p:spPr>
          <a:xfrm>
            <a:off x="7543800" y="5125951"/>
            <a:ext cx="9296400" cy="5410201"/>
          </a:xfrm>
          <a:prstGeom prst="rect">
            <a:avLst/>
          </a:prstGeom>
          <a:ln w="12700">
            <a:miter lim="400000"/>
          </a:ln>
        </p:spPr>
      </p:pic>
    </p:spTree>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3E54"/>
        </a:solidFill>
        <a:effectLst/>
      </p:bgPr>
    </p:bg>
    <p:spTree>
      <p:nvGrpSpPr>
        <p:cNvPr id="1" name=""/>
        <p:cNvGrpSpPr/>
        <p:nvPr/>
      </p:nvGrpSpPr>
      <p:grpSpPr>
        <a:xfrm>
          <a:off x="0" y="0"/>
          <a:ext cx="0" cy="0"/>
          <a:chOff x="0" y="0"/>
          <a:chExt cx="0" cy="0"/>
        </a:xfrm>
      </p:grpSpPr>
      <p:sp>
        <p:nvSpPr>
          <p:cNvPr id="186" name="Shape 186"/>
          <p:cNvSpPr>
            <a:spLocks noGrp="1"/>
          </p:cNvSpPr>
          <p:nvPr>
            <p:ph type="title"/>
          </p:nvPr>
        </p:nvSpPr>
        <p:spPr>
          <a:xfrm>
            <a:off x="1612900" y="1990328"/>
            <a:ext cx="10403476" cy="3927872"/>
          </a:xfrm>
          <a:prstGeom prst="rect">
            <a:avLst/>
          </a:prstGeom>
        </p:spPr>
        <p:txBody>
          <a:bodyPr/>
          <a:lstStyle/>
          <a:p>
            <a:r>
              <a:t>We have great momentum.</a:t>
            </a:r>
          </a:p>
        </p:txBody>
      </p:sp>
      <p:sp>
        <p:nvSpPr>
          <p:cNvPr id="187" name="Shape 187"/>
          <p:cNvSpPr>
            <a:spLocks noGrp="1"/>
          </p:cNvSpPr>
          <p:nvPr>
            <p:ph type="body" sz="half" idx="1"/>
          </p:nvPr>
        </p:nvSpPr>
        <p:spPr>
          <a:prstGeom prst="rect">
            <a:avLst/>
          </a:prstGeom>
        </p:spPr>
        <p:txBody>
          <a:bodyPr/>
          <a:lstStyle/>
          <a:p>
            <a:pPr lvl="1"/>
            <a:r>
              <a:t>Our sales post launch</a:t>
            </a:r>
          </a:p>
        </p:txBody>
      </p:sp>
      <p:graphicFrame>
        <p:nvGraphicFramePr>
          <p:cNvPr id="188" name="Chart 188"/>
          <p:cNvGraphicFramePr/>
          <p:nvPr>
            <p:extLst>
              <p:ext uri="{D42A27DB-BD31-4B8C-83A1-F6EECF244321}">
                <p14:modId xmlns:p14="http://schemas.microsoft.com/office/powerpoint/2010/main" val="3971576319"/>
              </p:ext>
            </p:extLst>
          </p:nvPr>
        </p:nvGraphicFramePr>
        <p:xfrm>
          <a:off x="1704510" y="6778104"/>
          <a:ext cx="20864436" cy="580275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xmlns:p14="http://schemas.microsoft.com/office/powerpoint/2010/mai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p:cNvSpPr>
          <p:nvPr>
            <p:ph type="title"/>
          </p:nvPr>
        </p:nvSpPr>
        <p:spPr>
          <a:prstGeom prst="rect">
            <a:avLst/>
          </a:prstGeom>
        </p:spPr>
        <p:txBody>
          <a:bodyPr/>
          <a:lstStyle/>
          <a:p>
            <a:r>
              <a:t>Our Customer</a:t>
            </a:r>
          </a:p>
        </p:txBody>
      </p:sp>
      <p:sp>
        <p:nvSpPr>
          <p:cNvPr id="193" name="Shape 193"/>
          <p:cNvSpPr>
            <a:spLocks noGrp="1"/>
          </p:cNvSpPr>
          <p:nvPr>
            <p:ph type="body" sz="quarter" idx="1"/>
          </p:nvPr>
        </p:nvSpPr>
        <p:spPr>
          <a:xfrm>
            <a:off x="1600200" y="6184900"/>
            <a:ext cx="10073210" cy="4432300"/>
          </a:xfrm>
          <a:prstGeom prst="rect">
            <a:avLst/>
          </a:prstGeom>
        </p:spPr>
        <p:txBody>
          <a:bodyPr/>
          <a:lstStyle/>
          <a:p>
            <a:r>
              <a:t>Market overview</a:t>
            </a:r>
          </a:p>
        </p:txBody>
      </p:sp>
      <p:graphicFrame>
        <p:nvGraphicFramePr>
          <p:cNvPr id="194" name="Table 194"/>
          <p:cNvGraphicFramePr/>
          <p:nvPr/>
        </p:nvGraphicFramePr>
        <p:xfrm>
          <a:off x="11368314" y="2844800"/>
          <a:ext cx="11677740" cy="8026396"/>
        </p:xfrm>
        <a:graphic>
          <a:graphicData uri="http://schemas.openxmlformats.org/drawingml/2006/table">
            <a:tbl>
              <a:tblPr firstRow="1" firstCol="1" lastRow="1">
                <a:tableStyleId>{4A9BC294-FFE2-49D5-8D69-9E1BD2C41BD5}</a:tableStyleId>
              </a:tblPr>
              <a:tblGrid>
                <a:gridCol w="2919435"/>
                <a:gridCol w="2919435"/>
                <a:gridCol w="2919435"/>
                <a:gridCol w="2919435"/>
              </a:tblGrid>
              <a:tr h="1146628">
                <a:tc>
                  <a:txBody>
                    <a:bodyPr/>
                    <a:lstStyle/>
                    <a:p>
                      <a:pPr defTabSz="914400">
                        <a:tabLst>
                          <a:tab pos="1714500" algn="l"/>
                        </a:tabLst>
                        <a:defRPr sz="3200" b="0" cap="all">
                          <a:sym typeface="Raleway Heavy"/>
                        </a:defRPr>
                      </a:pPr>
                      <a:endParaRPr/>
                    </a:p>
                  </a:txBody>
                  <a:tcPr marL="50800" marR="50800" marT="50800" marB="50800" anchor="ctr" horzOverflow="overflow">
                    <a:lnR w="0">
                      <a:miter lim="400000"/>
                    </a:lnR>
                  </a:tcPr>
                </a:tc>
                <a:tc>
                  <a:txBody>
                    <a:bodyPr/>
                    <a:lstStyle/>
                    <a:p>
                      <a:pPr defTabSz="914400">
                        <a:tabLst>
                          <a:tab pos="1714500" algn="l"/>
                        </a:tabLst>
                        <a:defRPr sz="1800" b="0">
                          <a:solidFill>
                            <a:srgbClr val="000000"/>
                          </a:solidFill>
                        </a:defRPr>
                      </a:pPr>
                      <a:r>
                        <a:rPr sz="3200" cap="all">
                          <a:solidFill>
                            <a:srgbClr val="FFFFFF"/>
                          </a:solidFill>
                          <a:sym typeface="Raleway Heavy"/>
                        </a:rPr>
                        <a:t>Segment #1</a:t>
                      </a:r>
                    </a:p>
                  </a:txBody>
                  <a:tcPr marL="50800" marR="50800" marT="50800" marB="50800" anchor="ctr" horzOverflow="overflow">
                    <a:lnL w="0">
                      <a:miter lim="400000"/>
                    </a:lnL>
                    <a:lnR w="0">
                      <a:miter lim="400000"/>
                    </a:lnR>
                  </a:tcPr>
                </a:tc>
                <a:tc>
                  <a:txBody>
                    <a:bodyPr/>
                    <a:lstStyle/>
                    <a:p>
                      <a:pPr defTabSz="914400">
                        <a:tabLst>
                          <a:tab pos="1714500" algn="l"/>
                        </a:tabLst>
                        <a:defRPr sz="1800" b="0">
                          <a:solidFill>
                            <a:srgbClr val="000000"/>
                          </a:solidFill>
                        </a:defRPr>
                      </a:pPr>
                      <a:r>
                        <a:rPr sz="3200" cap="all">
                          <a:solidFill>
                            <a:srgbClr val="FFFFFF"/>
                          </a:solidFill>
                          <a:sym typeface="Raleway Heavy"/>
                        </a:rPr>
                        <a:t>segment #2</a:t>
                      </a:r>
                    </a:p>
                  </a:txBody>
                  <a:tcPr marL="50800" marR="50800" marT="50800" marB="50800" anchor="ctr" horzOverflow="overflow">
                    <a:lnL w="0">
                      <a:miter lim="400000"/>
                    </a:lnL>
                    <a:lnR w="0">
                      <a:miter lim="400000"/>
                    </a:lnR>
                  </a:tcPr>
                </a:tc>
                <a:tc>
                  <a:txBody>
                    <a:bodyPr/>
                    <a:lstStyle/>
                    <a:p>
                      <a:pPr defTabSz="914400">
                        <a:tabLst>
                          <a:tab pos="1714500" algn="l"/>
                        </a:tabLst>
                        <a:defRPr sz="1800" b="0">
                          <a:solidFill>
                            <a:srgbClr val="000000"/>
                          </a:solidFill>
                        </a:defRPr>
                      </a:pPr>
                      <a:r>
                        <a:rPr sz="3200" cap="all">
                          <a:solidFill>
                            <a:srgbClr val="FFFFFF"/>
                          </a:solidFill>
                          <a:sym typeface="Raleway Heavy"/>
                        </a:rPr>
                        <a:t>segment #3</a:t>
                      </a:r>
                    </a:p>
                  </a:txBody>
                  <a:tcPr marL="50800" marR="50800" marT="50800" marB="50800" anchor="ctr" horzOverflow="overflow">
                    <a:lnL w="0">
                      <a:miter lim="400000"/>
                    </a:lnL>
                    <a:lnR w="0">
                      <a:miter lim="400000"/>
                    </a:lnR>
                  </a:tcPr>
                </a:tc>
              </a:tr>
              <a:tr h="1146628">
                <a:tc>
                  <a:txBody>
                    <a:bodyPr/>
                    <a:lstStyle/>
                    <a:p>
                      <a:pPr lvl="1" defTabSz="914400">
                        <a:tabLst>
                          <a:tab pos="1714500" algn="l"/>
                        </a:tabLst>
                        <a:defRPr sz="2800" b="0">
                          <a:sym typeface="Raleway Heavy"/>
                        </a:defRPr>
                      </a:pPr>
                      <a:r>
                        <a:t>Description</a:t>
                      </a:r>
                    </a:p>
                  </a:txBody>
                  <a:tcPr marL="50800" marR="50800" marT="50800" marB="50800" anchor="ctr" horzOverflow="overflow">
                    <a:lnL w="12700">
                      <a:solidFill>
                        <a:srgbClr val="D95D4F"/>
                      </a:solidFill>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r>
              <a:tr h="1146628">
                <a:tc>
                  <a:txBody>
                    <a:bodyPr/>
                    <a:lstStyle/>
                    <a:p>
                      <a:pPr lvl="1" defTabSz="914400">
                        <a:tabLst>
                          <a:tab pos="1714500" algn="l"/>
                        </a:tabLst>
                        <a:defRPr sz="2800" b="0">
                          <a:sym typeface="Raleway Heavy"/>
                        </a:defRPr>
                      </a:pPr>
                      <a:r>
                        <a:t>Size</a:t>
                      </a:r>
                    </a:p>
                  </a:txBody>
                  <a:tcPr marL="50800" marR="50800" marT="50800" marB="50800" anchor="ctr" horzOverflow="overflow">
                    <a:lnL w="12700">
                      <a:solidFill>
                        <a:srgbClr val="D95D4F"/>
                      </a:solidFill>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r>
              <a:tr h="1146628">
                <a:tc>
                  <a:txBody>
                    <a:bodyPr/>
                    <a:lstStyle/>
                    <a:p>
                      <a:pPr lvl="1" defTabSz="914400">
                        <a:tabLst>
                          <a:tab pos="1714500" algn="l"/>
                        </a:tabLst>
                        <a:defRPr sz="2800" b="0">
                          <a:sym typeface="Raleway Heavy"/>
                        </a:defRPr>
                      </a:pPr>
                      <a:r>
                        <a:t>Cost to Acquire</a:t>
                      </a:r>
                    </a:p>
                  </a:txBody>
                  <a:tcPr marL="50800" marR="50800" marT="50800" marB="50800" anchor="ctr" horzOverflow="overflow">
                    <a:lnL w="12700">
                      <a:solidFill>
                        <a:srgbClr val="D95D4F"/>
                      </a:solidFill>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r>
              <a:tr h="1146628">
                <a:tc>
                  <a:txBody>
                    <a:bodyPr/>
                    <a:lstStyle/>
                    <a:p>
                      <a:pPr lvl="1" defTabSz="914400">
                        <a:tabLst>
                          <a:tab pos="1714500" algn="l"/>
                        </a:tabLst>
                        <a:defRPr sz="2800" b="0">
                          <a:sym typeface="Raleway Heavy"/>
                        </a:defRPr>
                      </a:pPr>
                      <a:r>
                        <a:t>Channel</a:t>
                      </a:r>
                    </a:p>
                  </a:txBody>
                  <a:tcPr marL="50800" marR="50800" marT="50800" marB="50800" anchor="ctr" horzOverflow="overflow">
                    <a:lnL w="12700">
                      <a:solidFill>
                        <a:srgbClr val="D95D4F"/>
                      </a:solidFill>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r>
              <a:tr h="1146628">
                <a:tc>
                  <a:txBody>
                    <a:bodyPr/>
                    <a:lstStyle/>
                    <a:p>
                      <a:pPr lvl="1" defTabSz="914400">
                        <a:tabLst>
                          <a:tab pos="1714500" algn="l"/>
                        </a:tabLst>
                        <a:defRPr sz="2800" b="0">
                          <a:sym typeface="Raleway Heavy"/>
                        </a:defRPr>
                      </a:pPr>
                      <a:r>
                        <a:t>Sales Cycle</a:t>
                      </a:r>
                    </a:p>
                  </a:txBody>
                  <a:tcPr marL="50800" marR="50800" marT="50800" marB="50800" anchor="ctr" horzOverflow="overflow">
                    <a:lnL w="12700">
                      <a:solidFill>
                        <a:srgbClr val="D95D4F"/>
                      </a:solidFill>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c>
                  <a:txBody>
                    <a:bodyPr/>
                    <a:lstStyle/>
                    <a:p>
                      <a:pPr defTabSz="914400">
                        <a:tabLst>
                          <a:tab pos="1714500" algn="l"/>
                        </a:tabLst>
                        <a:defRPr sz="1800" i="0">
                          <a:solidFill>
                            <a:srgbClr val="000000"/>
                          </a:solidFill>
                        </a:defRPr>
                      </a:pPr>
                      <a:r>
                        <a:rPr sz="2800">
                          <a:solidFill>
                            <a:srgbClr val="FFFFFF"/>
                          </a:solidFill>
                          <a:sym typeface="Raleway"/>
                        </a:rPr>
                        <a:t>Example</a:t>
                      </a:r>
                    </a:p>
                  </a:txBody>
                  <a:tcPr marL="50800" marR="50800" marT="50800" marB="50800" anchor="ctr" horzOverflow="overflow">
                    <a:lnL w="0">
                      <a:miter lim="400000"/>
                    </a:lnL>
                    <a:lnR w="0">
                      <a:miter lim="400000"/>
                    </a:lnR>
                  </a:tcPr>
                </a:tc>
              </a:tr>
              <a:tr h="1146628">
                <a:tc>
                  <a:txBody>
                    <a:bodyPr/>
                    <a:lstStyle/>
                    <a:p>
                      <a:pPr defTabSz="914400">
                        <a:tabLst>
                          <a:tab pos="1714500" algn="l"/>
                        </a:tabLst>
                        <a:defRPr sz="3200" b="0" cap="all">
                          <a:sym typeface="Raleway SemiBold"/>
                        </a:defRPr>
                      </a:pPr>
                      <a:endParaRPr/>
                    </a:p>
                  </a:txBody>
                  <a:tcPr marL="50800" marR="50800" marT="50800" marB="50800" anchor="ctr" horzOverflow="overflow">
                    <a:lnL w="12700">
                      <a:solidFill>
                        <a:srgbClr val="D95D4F"/>
                      </a:solidFill>
                      <a:miter lim="400000"/>
                    </a:lnL>
                    <a:lnR w="0">
                      <a:miter lim="400000"/>
                    </a:lnR>
                  </a:tcPr>
                </a:tc>
                <a:tc>
                  <a:txBody>
                    <a:bodyPr/>
                    <a:lstStyle/>
                    <a:p>
                      <a:pPr defTabSz="914400">
                        <a:tabLst>
                          <a:tab pos="1714500" algn="l"/>
                        </a:tabLst>
                        <a:defRPr sz="3200" b="0" cap="all">
                          <a:sym typeface="Raleway SemiBold"/>
                        </a:defRPr>
                      </a:pPr>
                      <a:endParaRPr/>
                    </a:p>
                  </a:txBody>
                  <a:tcPr marL="50800" marR="50800" marT="50800" marB="50800" anchor="ctr" horzOverflow="overflow">
                    <a:lnL w="0">
                      <a:miter lim="400000"/>
                    </a:lnL>
                    <a:lnR w="0">
                      <a:miter lim="400000"/>
                    </a:lnR>
                  </a:tcPr>
                </a:tc>
                <a:tc>
                  <a:txBody>
                    <a:bodyPr/>
                    <a:lstStyle/>
                    <a:p>
                      <a:pPr defTabSz="914400">
                        <a:tabLst>
                          <a:tab pos="1714500" algn="l"/>
                        </a:tabLst>
                        <a:defRPr sz="3200" b="0" cap="all">
                          <a:sym typeface="Raleway SemiBold"/>
                        </a:defRPr>
                      </a:pPr>
                      <a:endParaRPr/>
                    </a:p>
                  </a:txBody>
                  <a:tcPr marL="50800" marR="50800" marT="50800" marB="50800" anchor="ctr" horzOverflow="overflow">
                    <a:lnL w="0">
                      <a:miter lim="400000"/>
                    </a:lnL>
                    <a:lnR w="0">
                      <a:miter lim="400000"/>
                    </a:lnR>
                  </a:tcPr>
                </a:tc>
                <a:tc>
                  <a:txBody>
                    <a:bodyPr/>
                    <a:lstStyle/>
                    <a:p>
                      <a:pPr defTabSz="914400">
                        <a:tabLst>
                          <a:tab pos="1714500" algn="l"/>
                        </a:tabLst>
                        <a:defRPr sz="3200" b="0" cap="all">
                          <a:sym typeface="Raleway SemiBold"/>
                        </a:defRPr>
                      </a:pPr>
                      <a:endParaRPr/>
                    </a:p>
                  </a:txBody>
                  <a:tcPr marL="50800" marR="50800" marT="50800" marB="50800" anchor="ctr" horzOverflow="overflow">
                    <a:lnL w="0">
                      <a:miter lim="400000"/>
                    </a:lnL>
                    <a:lnR w="0">
                      <a:miter lim="400000"/>
                    </a:lnR>
                  </a:tcPr>
                </a:tc>
              </a:tr>
            </a:tbl>
          </a:graphicData>
        </a:graphic>
      </p:graphicFrame>
    </p:spTree>
  </p:cSld>
  <p:clrMapOvr>
    <a:masterClrMapping/>
  </p:clrMapOvr>
  <p:transition xmlns:p14="http://schemas.microsoft.com/office/powerpoint/2010/main" spd="slow"/>
</p:sld>
</file>

<file path=ppt/theme/theme1.xml><?xml version="1.0" encoding="utf-8"?>
<a:theme xmlns:a="http://schemas.openxmlformats.org/drawingml/2006/main" name="White">
  <a:themeElements>
    <a:clrScheme name="White">
      <a:dk1>
        <a:srgbClr val="FF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Raleway Heavy"/>
        <a:ea typeface="Raleway Heavy"/>
        <a:cs typeface="Raleway Heavy"/>
      </a:majorFont>
      <a:minorFont>
        <a:latin typeface="Raleway Heavy"/>
        <a:ea typeface="Raleway Heavy"/>
        <a:cs typeface="Raleway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cap="flat">
          <a:solidFill>
            <a:srgbClr val="FFFFFF"/>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4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2B3242"/>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Raleway ExtraBold"/>
            <a:ea typeface="Raleway ExtraBold"/>
            <a:cs typeface="Raleway ExtraBold"/>
            <a:sym typeface="Raleway Extra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Raleway Heavy"/>
        <a:ea typeface="Raleway Heavy"/>
        <a:cs typeface="Raleway Heavy"/>
      </a:majorFont>
      <a:minorFont>
        <a:latin typeface="Raleway Heavy"/>
        <a:ea typeface="Raleway Heavy"/>
        <a:cs typeface="Raleway Heav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cap="flat">
          <a:solidFill>
            <a:srgbClr val="FFFFFF"/>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4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2B3242"/>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Raleway ExtraBold"/>
            <a:ea typeface="Raleway ExtraBold"/>
            <a:cs typeface="Raleway ExtraBold"/>
            <a:sym typeface="Raleway Extra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3431</Words>
  <Application>Microsoft Macintosh PowerPoint</Application>
  <PresentationFormat>Custom</PresentationFormat>
  <Paragraphs>488</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White</vt:lpstr>
      <vt:lpstr>The Million Dollar Deck Template</vt:lpstr>
      <vt:lpstr>Color Selection</vt:lpstr>
      <vt:lpstr>Company Name</vt:lpstr>
      <vt:lpstr>We are doing something amazing</vt:lpstr>
      <vt:lpstr>The Opportunity is Massive</vt:lpstr>
      <vt:lpstr>Customers have a problem.</vt:lpstr>
      <vt:lpstr>Meet solution.</vt:lpstr>
      <vt:lpstr>We have great momentum.</vt:lpstr>
      <vt:lpstr>Our Customer</vt:lpstr>
      <vt:lpstr>Competition</vt:lpstr>
      <vt:lpstr>Financial Model</vt:lpstr>
      <vt:lpstr>Our Team</vt:lpstr>
      <vt:lpstr>Use of Funds</vt:lpstr>
      <vt:lpstr>Thank you</vt:lpstr>
      <vt:lpstr>Appendix</vt:lpstr>
      <vt:lpstr>Milestones Achieved</vt:lpstr>
      <vt:lpstr>Partnerships</vt:lpstr>
      <vt:lpstr>Our Products</vt:lpstr>
      <vt:lpstr>PowerPoint Presentation</vt:lpstr>
      <vt:lpstr>Table Style</vt:lpstr>
      <vt:lpstr>Finally, a product that meets my needs. -Customer</vt:lpstr>
      <vt:lpstr>PowerPoint Presentation</vt:lpstr>
      <vt:lpstr>You’ve got your deck. Now what?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Million Dollar Deck Template</dc:title>
  <cp:lastModifiedBy>Trevor Boehm</cp:lastModifiedBy>
  <cp:revision>2</cp:revision>
  <dcterms:modified xsi:type="dcterms:W3CDTF">2015-11-07T15:55:56Z</dcterms:modified>
</cp:coreProperties>
</file>